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54"/>
  </p:notesMasterIdLst>
  <p:sldIdLst>
    <p:sldId id="256" r:id="rId3"/>
    <p:sldId id="281" r:id="rId4"/>
    <p:sldId id="262" r:id="rId5"/>
    <p:sldId id="282" r:id="rId6"/>
    <p:sldId id="286" r:id="rId7"/>
    <p:sldId id="287" r:id="rId8"/>
    <p:sldId id="288" r:id="rId9"/>
    <p:sldId id="284" r:id="rId10"/>
    <p:sldId id="289" r:id="rId11"/>
    <p:sldId id="290" r:id="rId12"/>
    <p:sldId id="292" r:id="rId13"/>
    <p:sldId id="293" r:id="rId14"/>
    <p:sldId id="291" r:id="rId15"/>
    <p:sldId id="294" r:id="rId16"/>
    <p:sldId id="295" r:id="rId17"/>
    <p:sldId id="296" r:id="rId18"/>
    <p:sldId id="297" r:id="rId19"/>
    <p:sldId id="298" r:id="rId20"/>
    <p:sldId id="285" r:id="rId21"/>
    <p:sldId id="299" r:id="rId22"/>
    <p:sldId id="300" r:id="rId23"/>
    <p:sldId id="301" r:id="rId24"/>
    <p:sldId id="302" r:id="rId25"/>
    <p:sldId id="303" r:id="rId26"/>
    <p:sldId id="304" r:id="rId27"/>
    <p:sldId id="305"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3" r:id="rId44"/>
    <p:sldId id="324" r:id="rId45"/>
    <p:sldId id="326" r:id="rId46"/>
    <p:sldId id="327" r:id="rId47"/>
    <p:sldId id="328" r:id="rId48"/>
    <p:sldId id="330" r:id="rId49"/>
    <p:sldId id="331" r:id="rId50"/>
    <p:sldId id="332" r:id="rId51"/>
    <p:sldId id="333" r:id="rId52"/>
    <p:sldId id="261"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0" autoAdjust="0"/>
  </p:normalViewPr>
  <p:slideViewPr>
    <p:cSldViewPr snapToGrid="0">
      <p:cViewPr varScale="1">
        <p:scale>
          <a:sx n="67" d="100"/>
          <a:sy n="67" d="100"/>
        </p:scale>
        <p:origin x="268" y="52"/>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37D7DD-011C-4F02-B82F-3C851D6953A4}" type="doc">
      <dgm:prSet loTypeId="urn:microsoft.com/office/officeart/2009/3/layout/StepUpProcess" loCatId="process" qsTypeId="urn:microsoft.com/office/officeart/2005/8/quickstyle/simple1" qsCatId="simple" csTypeId="urn:microsoft.com/office/officeart/2005/8/colors/accent1_2" csCatId="accent1" phldr="1"/>
      <dgm:spPr/>
    </dgm:pt>
    <dgm:pt modelId="{A137C74B-0FF3-4874-9054-9A32CE2CE827}">
      <dgm:prSet phldrT="[文本]" custT="1"/>
      <dgm:spPr/>
      <dgm:t>
        <a:bodyPr anchor="ctr" anchorCtr="0"/>
        <a:lstStyle/>
        <a:p>
          <a:pPr algn="l"/>
          <a:endParaRPr lang="zh-CN" altLang="en-US" sz="2000" dirty="0"/>
        </a:p>
      </dgm:t>
    </dgm:pt>
    <dgm:pt modelId="{CC02FCDA-AEA3-4E7D-A670-0EAA8A9A11F6}" type="parTrans" cxnId="{4C89B124-BC64-4DB3-BF9A-989B3FF455BD}">
      <dgm:prSet/>
      <dgm:spPr/>
      <dgm:t>
        <a:bodyPr/>
        <a:lstStyle/>
        <a:p>
          <a:pPr algn="l"/>
          <a:endParaRPr lang="zh-CN" altLang="en-US" sz="2000"/>
        </a:p>
      </dgm:t>
    </dgm:pt>
    <dgm:pt modelId="{D981B926-7017-4AD1-B4D1-E23D6E0FB482}" type="sibTrans" cxnId="{4C89B124-BC64-4DB3-BF9A-989B3FF455BD}">
      <dgm:prSet custT="1"/>
      <dgm:spPr/>
      <dgm:t>
        <a:bodyPr/>
        <a:lstStyle/>
        <a:p>
          <a:pPr algn="l"/>
          <a:endParaRPr lang="zh-CN" altLang="en-US" sz="1600"/>
        </a:p>
      </dgm:t>
    </dgm:pt>
    <dgm:pt modelId="{C13E4A57-C17F-486E-8F7C-C622C89A9717}">
      <dgm:prSet phldrT="[文本]" custT="1"/>
      <dgm:spPr/>
      <dgm:t>
        <a:bodyPr anchor="ctr" anchorCtr="0"/>
        <a:lstStyle/>
        <a:p>
          <a:pPr algn="l"/>
          <a:endParaRPr lang="zh-CN" altLang="en-US" sz="2000" b="0" dirty="0"/>
        </a:p>
      </dgm:t>
    </dgm:pt>
    <dgm:pt modelId="{93A624E3-1DF9-4CB6-80E3-98DC00C93298}" type="parTrans" cxnId="{3852603F-C079-4212-B4D7-C992A0E7AFDB}">
      <dgm:prSet/>
      <dgm:spPr/>
      <dgm:t>
        <a:bodyPr/>
        <a:lstStyle/>
        <a:p>
          <a:pPr algn="l"/>
          <a:endParaRPr lang="zh-CN" altLang="en-US" sz="2000"/>
        </a:p>
      </dgm:t>
    </dgm:pt>
    <dgm:pt modelId="{3A0590B3-C6A7-4F51-90DE-CE71417FFC3C}" type="sibTrans" cxnId="{3852603F-C079-4212-B4D7-C992A0E7AFDB}">
      <dgm:prSet custT="1"/>
      <dgm:spPr/>
      <dgm:t>
        <a:bodyPr/>
        <a:lstStyle/>
        <a:p>
          <a:pPr algn="l"/>
          <a:endParaRPr lang="zh-CN" altLang="en-US" sz="1600"/>
        </a:p>
      </dgm:t>
    </dgm:pt>
    <dgm:pt modelId="{2B28D019-B2CE-4908-94C7-143DBD232393}">
      <dgm:prSet phldrT="[文本]" custT="1"/>
      <dgm:spPr/>
      <dgm:t>
        <a:bodyPr/>
        <a:lstStyle/>
        <a:p>
          <a:pPr algn="l"/>
          <a:endParaRPr lang="zh-CN" altLang="en-US" sz="2000" dirty="0"/>
        </a:p>
      </dgm:t>
    </dgm:pt>
    <dgm:pt modelId="{C7F75287-4AB3-4495-A221-3D2C5E6B8696}" type="parTrans" cxnId="{4343A4F0-6632-45F1-AA9A-18AD328C1FD9}">
      <dgm:prSet/>
      <dgm:spPr/>
      <dgm:t>
        <a:bodyPr/>
        <a:lstStyle/>
        <a:p>
          <a:pPr algn="l"/>
          <a:endParaRPr lang="zh-CN" altLang="en-US" sz="2000"/>
        </a:p>
      </dgm:t>
    </dgm:pt>
    <dgm:pt modelId="{4C26D873-C845-4FE0-8E44-71944C01BF0A}" type="sibTrans" cxnId="{4343A4F0-6632-45F1-AA9A-18AD328C1FD9}">
      <dgm:prSet/>
      <dgm:spPr/>
      <dgm:t>
        <a:bodyPr/>
        <a:lstStyle/>
        <a:p>
          <a:pPr algn="l"/>
          <a:endParaRPr lang="zh-CN" altLang="en-US" sz="2000"/>
        </a:p>
      </dgm:t>
    </dgm:pt>
    <dgm:pt modelId="{CFAABCA6-0AC6-4613-85E8-7BB45B70685B}">
      <dgm:prSet custT="1"/>
      <dgm:spPr/>
      <dgm:t>
        <a:bodyPr anchor="ctr" anchorCtr="0"/>
        <a:lstStyle/>
        <a:p>
          <a:pPr algn="l"/>
          <a:r>
            <a:rPr lang="zh-CN" altLang="en-US" sz="1400" dirty="0"/>
            <a:t>计算性能评估</a:t>
          </a:r>
        </a:p>
      </dgm:t>
    </dgm:pt>
    <dgm:pt modelId="{587EFCCE-9927-4396-98E0-8E88A74771F6}" type="parTrans" cxnId="{17867644-6E34-4534-BF72-BB3E77C96F72}">
      <dgm:prSet/>
      <dgm:spPr/>
      <dgm:t>
        <a:bodyPr/>
        <a:lstStyle/>
        <a:p>
          <a:pPr algn="l"/>
          <a:endParaRPr lang="zh-CN" altLang="en-US" sz="2000"/>
        </a:p>
      </dgm:t>
    </dgm:pt>
    <dgm:pt modelId="{72817CF8-0047-416D-9B6C-DD23A402ABCD}" type="sibTrans" cxnId="{17867644-6E34-4534-BF72-BB3E77C96F72}">
      <dgm:prSet/>
      <dgm:spPr/>
      <dgm:t>
        <a:bodyPr/>
        <a:lstStyle/>
        <a:p>
          <a:pPr algn="l"/>
          <a:endParaRPr lang="zh-CN" altLang="en-US" sz="2000"/>
        </a:p>
      </dgm:t>
    </dgm:pt>
    <dgm:pt modelId="{43C725A1-5A40-4B8A-A164-FC093C591526}">
      <dgm:prSet phldrT="[文本]" custT="1"/>
      <dgm:spPr/>
      <dgm:t>
        <a:bodyPr anchor="ctr" anchorCtr="0"/>
        <a:lstStyle/>
        <a:p>
          <a:pPr algn="l"/>
          <a:r>
            <a:rPr lang="zh-CN" altLang="en-US" sz="1400" dirty="0"/>
            <a:t>利用图卷积网络（</a:t>
          </a:r>
          <a:r>
            <a:rPr lang="en-US" altLang="en-US" sz="1400" dirty="0"/>
            <a:t>IGCN</a:t>
          </a:r>
          <a:r>
            <a:rPr lang="zh-CN" altLang="en-US" sz="1400" dirty="0"/>
            <a:t>）捕获股票市场特征</a:t>
          </a:r>
        </a:p>
      </dgm:t>
    </dgm:pt>
    <dgm:pt modelId="{CD5746B4-9F4B-4674-9093-C21C3A767A20}" type="parTrans" cxnId="{15748648-4623-4E28-9447-B049B9317CD6}">
      <dgm:prSet/>
      <dgm:spPr/>
      <dgm:t>
        <a:bodyPr/>
        <a:lstStyle/>
        <a:p>
          <a:pPr algn="l"/>
          <a:endParaRPr lang="zh-CN" altLang="en-US" sz="2000"/>
        </a:p>
      </dgm:t>
    </dgm:pt>
    <dgm:pt modelId="{AFC26EEF-C685-4F11-A269-3EFC98BA4DA7}" type="sibTrans" cxnId="{15748648-4623-4E28-9447-B049B9317CD6}">
      <dgm:prSet/>
      <dgm:spPr/>
      <dgm:t>
        <a:bodyPr/>
        <a:lstStyle/>
        <a:p>
          <a:pPr algn="l"/>
          <a:endParaRPr lang="zh-CN" altLang="en-US" sz="2000"/>
        </a:p>
      </dgm:t>
    </dgm:pt>
    <dgm:pt modelId="{096E2C7C-F3A2-421E-9147-7EDDF874C568}">
      <dgm:prSet phldrT="[文本]" custT="1"/>
      <dgm:spPr/>
      <dgm:t>
        <a:bodyPr anchor="ctr" anchorCtr="0"/>
        <a:lstStyle/>
        <a:p>
          <a:pPr algn="l"/>
          <a:r>
            <a:rPr lang="zh-CN" altLang="en-US" sz="1400" dirty="0"/>
            <a:t>利用</a:t>
          </a:r>
          <a:r>
            <a:rPr lang="en-US" altLang="en-US" sz="1400" dirty="0"/>
            <a:t>Dual-CNN</a:t>
          </a:r>
          <a:r>
            <a:rPr lang="zh-CN" altLang="en-US" sz="1400" dirty="0"/>
            <a:t>捕获个股特征</a:t>
          </a:r>
        </a:p>
      </dgm:t>
    </dgm:pt>
    <dgm:pt modelId="{9D5B9455-F476-4EDE-B109-E022E1AA14A0}" type="parTrans" cxnId="{89B52EFF-BCEB-4030-96AD-3BA2F4DDF00F}">
      <dgm:prSet/>
      <dgm:spPr/>
      <dgm:t>
        <a:bodyPr/>
        <a:lstStyle/>
        <a:p>
          <a:pPr algn="l"/>
          <a:endParaRPr lang="zh-CN" altLang="en-US" sz="2000"/>
        </a:p>
      </dgm:t>
    </dgm:pt>
    <dgm:pt modelId="{967A7FED-270B-4614-AA0D-F5C486EA2195}" type="sibTrans" cxnId="{89B52EFF-BCEB-4030-96AD-3BA2F4DDF00F}">
      <dgm:prSet/>
      <dgm:spPr/>
      <dgm:t>
        <a:bodyPr/>
        <a:lstStyle/>
        <a:p>
          <a:pPr algn="l"/>
          <a:endParaRPr lang="zh-CN" altLang="en-US" sz="2000"/>
        </a:p>
      </dgm:t>
    </dgm:pt>
    <dgm:pt modelId="{101AEB19-3BA7-4C1A-8494-3F49CCD957F5}">
      <dgm:prSet phldrT="[文本]" custT="1"/>
      <dgm:spPr/>
      <dgm:t>
        <a:bodyPr anchor="ctr" anchorCtr="0"/>
        <a:lstStyle/>
        <a:p>
          <a:pPr algn="l"/>
          <a:r>
            <a:rPr lang="zh-CN" altLang="en-US" sz="1400" dirty="0"/>
            <a:t>利用</a:t>
          </a:r>
          <a:r>
            <a:rPr lang="en-US" altLang="en-US" sz="1400" dirty="0"/>
            <a:t>IGCN</a:t>
          </a:r>
          <a:r>
            <a:rPr lang="zh-CN" altLang="en-US" sz="1400" dirty="0"/>
            <a:t>和</a:t>
          </a:r>
          <a:r>
            <a:rPr lang="en-US" altLang="en-US" sz="1400" dirty="0"/>
            <a:t>Dual-CNN</a:t>
          </a:r>
          <a:r>
            <a:rPr lang="zh-CN" altLang="en-US" sz="1400" dirty="0"/>
            <a:t>相结合，将股票市场特征和个股特征合并为联合特征，对股票走势进行预测。</a:t>
          </a:r>
        </a:p>
      </dgm:t>
    </dgm:pt>
    <dgm:pt modelId="{F9A6BC1B-5965-41C7-BD59-481E376A71FA}" type="parTrans" cxnId="{71663A60-E43B-4ED0-81E7-F0B218FE9CCE}">
      <dgm:prSet/>
      <dgm:spPr/>
      <dgm:t>
        <a:bodyPr/>
        <a:lstStyle/>
        <a:p>
          <a:pPr algn="l"/>
          <a:endParaRPr lang="zh-CN" altLang="en-US" sz="2000"/>
        </a:p>
      </dgm:t>
    </dgm:pt>
    <dgm:pt modelId="{FA7AC35D-1CA8-4B91-816A-75E58E82F5E4}" type="sibTrans" cxnId="{71663A60-E43B-4ED0-81E7-F0B218FE9CCE}">
      <dgm:prSet/>
      <dgm:spPr/>
      <dgm:t>
        <a:bodyPr/>
        <a:lstStyle/>
        <a:p>
          <a:pPr algn="l"/>
          <a:endParaRPr lang="zh-CN" altLang="en-US" sz="2000"/>
        </a:p>
      </dgm:t>
    </dgm:pt>
    <dgm:pt modelId="{21889F19-6B2D-4FB3-AE6C-01D229D3A90D}">
      <dgm:prSet custT="1"/>
      <dgm:spPr/>
      <dgm:t>
        <a:bodyPr anchor="ctr" anchorCtr="0"/>
        <a:lstStyle/>
        <a:p>
          <a:pPr algn="l"/>
          <a:r>
            <a:rPr lang="zh-CN" altLang="en-US" sz="1400" dirty="0"/>
            <a:t>  财务评估</a:t>
          </a:r>
        </a:p>
      </dgm:t>
    </dgm:pt>
    <dgm:pt modelId="{EA1A2122-B67B-4A11-BA3C-1A7BEFD1C0DC}" type="parTrans" cxnId="{04F46C2E-5DF6-49D3-9737-D51387971AC5}">
      <dgm:prSet/>
      <dgm:spPr/>
      <dgm:t>
        <a:bodyPr/>
        <a:lstStyle/>
        <a:p>
          <a:pPr algn="l"/>
          <a:endParaRPr lang="zh-CN" altLang="en-US" sz="2000"/>
        </a:p>
      </dgm:t>
    </dgm:pt>
    <dgm:pt modelId="{91FBF832-F19A-4F36-AFAB-C21E4EF0D012}" type="sibTrans" cxnId="{04F46C2E-5DF6-49D3-9737-D51387971AC5}">
      <dgm:prSet/>
      <dgm:spPr/>
      <dgm:t>
        <a:bodyPr/>
        <a:lstStyle/>
        <a:p>
          <a:pPr algn="l"/>
          <a:endParaRPr lang="zh-CN" altLang="en-US" sz="2000"/>
        </a:p>
      </dgm:t>
    </dgm:pt>
    <dgm:pt modelId="{6B560695-83BE-4392-991C-B0C46ABD952E}">
      <dgm:prSet custT="1"/>
      <dgm:spPr/>
      <dgm:t>
        <a:bodyPr/>
        <a:lstStyle/>
        <a:p>
          <a:pPr algn="l"/>
          <a:endParaRPr lang="zh-CN" altLang="en-US" sz="2000" dirty="0"/>
        </a:p>
      </dgm:t>
    </dgm:pt>
    <dgm:pt modelId="{88D47D8B-29BE-49A9-B483-3E0094338E3B}" type="sibTrans" cxnId="{C18EAEA3-30CE-44F1-BABF-560CE0544C92}">
      <dgm:prSet/>
      <dgm:spPr/>
      <dgm:t>
        <a:bodyPr/>
        <a:lstStyle/>
        <a:p>
          <a:pPr algn="l"/>
          <a:endParaRPr lang="zh-CN" altLang="en-US"/>
        </a:p>
      </dgm:t>
    </dgm:pt>
    <dgm:pt modelId="{FE2E8CE0-54BB-442A-917B-43108184EABB}" type="parTrans" cxnId="{C18EAEA3-30CE-44F1-BABF-560CE0544C92}">
      <dgm:prSet/>
      <dgm:spPr/>
      <dgm:t>
        <a:bodyPr/>
        <a:lstStyle/>
        <a:p>
          <a:pPr algn="l"/>
          <a:endParaRPr lang="zh-CN" altLang="en-US"/>
        </a:p>
      </dgm:t>
    </dgm:pt>
    <dgm:pt modelId="{8015BD78-EAF7-43F5-960D-58935A36CBC3}" type="pres">
      <dgm:prSet presAssocID="{CD37D7DD-011C-4F02-B82F-3C851D6953A4}" presName="rootnode" presStyleCnt="0">
        <dgm:presLayoutVars>
          <dgm:chMax/>
          <dgm:chPref/>
          <dgm:dir/>
          <dgm:animLvl val="lvl"/>
        </dgm:presLayoutVars>
      </dgm:prSet>
      <dgm:spPr/>
    </dgm:pt>
    <dgm:pt modelId="{0F571145-E121-434A-A21A-F19C1E83E22A}" type="pres">
      <dgm:prSet presAssocID="{A137C74B-0FF3-4874-9054-9A32CE2CE827}" presName="composite" presStyleCnt="0"/>
      <dgm:spPr/>
    </dgm:pt>
    <dgm:pt modelId="{9E8BBF1E-2FCA-413C-A039-BE90309447FA}" type="pres">
      <dgm:prSet presAssocID="{A137C74B-0FF3-4874-9054-9A32CE2CE827}" presName="LShape" presStyleLbl="alignNode1" presStyleIdx="0" presStyleCnt="7"/>
      <dgm:spPr/>
    </dgm:pt>
    <dgm:pt modelId="{03B76B0C-095F-456D-B9B7-A86FCD1348EA}" type="pres">
      <dgm:prSet presAssocID="{A137C74B-0FF3-4874-9054-9A32CE2CE827}" presName="ParentText" presStyleLbl="revTx" presStyleIdx="0" presStyleCnt="4" custScaleX="216948" custLinFactNeighborX="59777" custLinFactNeighborY="10253">
        <dgm:presLayoutVars>
          <dgm:chMax val="0"/>
          <dgm:chPref val="0"/>
          <dgm:bulletEnabled val="1"/>
        </dgm:presLayoutVars>
      </dgm:prSet>
      <dgm:spPr/>
    </dgm:pt>
    <dgm:pt modelId="{4AFA46E0-DC07-4DD8-A854-78EBBD61DAF7}" type="pres">
      <dgm:prSet presAssocID="{A137C74B-0FF3-4874-9054-9A32CE2CE827}" presName="Triangle" presStyleLbl="alignNode1" presStyleIdx="1" presStyleCnt="7"/>
      <dgm:spPr/>
    </dgm:pt>
    <dgm:pt modelId="{F7141C63-BBE4-4DE8-89DA-CB4EF0518CF1}" type="pres">
      <dgm:prSet presAssocID="{D981B926-7017-4AD1-B4D1-E23D6E0FB482}" presName="sibTrans" presStyleCnt="0"/>
      <dgm:spPr/>
    </dgm:pt>
    <dgm:pt modelId="{639557DE-D83A-45AC-A87A-92EF7D2D926E}" type="pres">
      <dgm:prSet presAssocID="{D981B926-7017-4AD1-B4D1-E23D6E0FB482}" presName="space" presStyleCnt="0"/>
      <dgm:spPr/>
    </dgm:pt>
    <dgm:pt modelId="{23A449D1-B855-481C-A999-176501EC0025}" type="pres">
      <dgm:prSet presAssocID="{C13E4A57-C17F-486E-8F7C-C622C89A9717}" presName="composite" presStyleCnt="0"/>
      <dgm:spPr/>
    </dgm:pt>
    <dgm:pt modelId="{7309FE16-2B3E-46F5-AF19-68228F1E0062}" type="pres">
      <dgm:prSet presAssocID="{C13E4A57-C17F-486E-8F7C-C622C89A9717}" presName="LShape" presStyleLbl="alignNode1" presStyleIdx="2" presStyleCnt="7" custLinFactNeighborX="34876" custLinFactNeighborY="-11386"/>
      <dgm:spPr/>
    </dgm:pt>
    <dgm:pt modelId="{1BA208F6-4486-4286-A3D9-CA733FE29E64}" type="pres">
      <dgm:prSet presAssocID="{C13E4A57-C17F-486E-8F7C-C622C89A9717}" presName="ParentText" presStyleLbl="revTx" presStyleIdx="1" presStyleCnt="4" custLinFactNeighborX="42390" custLinFactNeighborY="-40333">
        <dgm:presLayoutVars>
          <dgm:chMax val="0"/>
          <dgm:chPref val="0"/>
          <dgm:bulletEnabled val="1"/>
        </dgm:presLayoutVars>
      </dgm:prSet>
      <dgm:spPr/>
    </dgm:pt>
    <dgm:pt modelId="{F566D2CA-82E6-4897-8957-C9ABBB8D5411}" type="pres">
      <dgm:prSet presAssocID="{C13E4A57-C17F-486E-8F7C-C622C89A9717}" presName="Triangle" presStyleLbl="alignNode1" presStyleIdx="3" presStyleCnt="7" custLinFactX="84652" custLinFactNeighborX="100000" custLinFactNeighborY="-35609"/>
      <dgm:spPr/>
    </dgm:pt>
    <dgm:pt modelId="{1D5344D7-A64E-484E-9C68-DE39724C4B6B}" type="pres">
      <dgm:prSet presAssocID="{3A0590B3-C6A7-4F51-90DE-CE71417FFC3C}" presName="sibTrans" presStyleCnt="0"/>
      <dgm:spPr/>
    </dgm:pt>
    <dgm:pt modelId="{AA290F39-FC9E-4533-9176-515D9955A0E2}" type="pres">
      <dgm:prSet presAssocID="{3A0590B3-C6A7-4F51-90DE-CE71417FFC3C}" presName="space" presStyleCnt="0"/>
      <dgm:spPr/>
    </dgm:pt>
    <dgm:pt modelId="{6503CBA5-F533-4E06-B1EA-306564FDA096}" type="pres">
      <dgm:prSet presAssocID="{6B560695-83BE-4392-991C-B0C46ABD952E}" presName="composite" presStyleCnt="0"/>
      <dgm:spPr/>
    </dgm:pt>
    <dgm:pt modelId="{6DA7981E-8AE1-4DA7-889A-FD3D42ADA482}" type="pres">
      <dgm:prSet presAssocID="{6B560695-83BE-4392-991C-B0C46ABD952E}" presName="LShape" presStyleLbl="alignNode1" presStyleIdx="4" presStyleCnt="7"/>
      <dgm:spPr/>
    </dgm:pt>
    <dgm:pt modelId="{B842514F-4E3B-4EA8-BD42-2B4D8E41AFE8}" type="pres">
      <dgm:prSet presAssocID="{6B560695-83BE-4392-991C-B0C46ABD952E}" presName="ParentText" presStyleLbl="revTx" presStyleIdx="2" presStyleCnt="4">
        <dgm:presLayoutVars>
          <dgm:chMax val="0"/>
          <dgm:chPref val="0"/>
          <dgm:bulletEnabled val="1"/>
        </dgm:presLayoutVars>
      </dgm:prSet>
      <dgm:spPr/>
    </dgm:pt>
    <dgm:pt modelId="{355E2ECD-C3E1-4298-BB47-6622A17C385B}" type="pres">
      <dgm:prSet presAssocID="{6B560695-83BE-4392-991C-B0C46ABD952E}" presName="Triangle" presStyleLbl="alignNode1" presStyleIdx="5" presStyleCnt="7"/>
      <dgm:spPr/>
    </dgm:pt>
    <dgm:pt modelId="{6411A63F-765F-4577-997A-4BBCFD733F74}" type="pres">
      <dgm:prSet presAssocID="{88D47D8B-29BE-49A9-B483-3E0094338E3B}" presName="sibTrans" presStyleCnt="0"/>
      <dgm:spPr/>
    </dgm:pt>
    <dgm:pt modelId="{C90637D9-FC94-4954-B50C-FE8D4B67CA93}" type="pres">
      <dgm:prSet presAssocID="{88D47D8B-29BE-49A9-B483-3E0094338E3B}" presName="space" presStyleCnt="0"/>
      <dgm:spPr/>
    </dgm:pt>
    <dgm:pt modelId="{9FCDCCBF-41DC-42FA-8A1D-83346AA5F7EA}" type="pres">
      <dgm:prSet presAssocID="{2B28D019-B2CE-4908-94C7-143DBD232393}" presName="composite" presStyleCnt="0"/>
      <dgm:spPr/>
    </dgm:pt>
    <dgm:pt modelId="{750AC2A7-65C8-404B-A6AD-D6F0AD729ADD}" type="pres">
      <dgm:prSet presAssocID="{2B28D019-B2CE-4908-94C7-143DBD232393}" presName="LShape" presStyleLbl="alignNode1" presStyleIdx="6" presStyleCnt="7" custLinFactNeighborX="-18423" custLinFactNeighborY="5115"/>
      <dgm:spPr/>
    </dgm:pt>
    <dgm:pt modelId="{0596F015-C3C7-4878-9BD6-DD491BABA456}" type="pres">
      <dgm:prSet presAssocID="{2B28D019-B2CE-4908-94C7-143DBD232393}" presName="ParentText" presStyleLbl="revTx" presStyleIdx="3" presStyleCnt="4">
        <dgm:presLayoutVars>
          <dgm:chMax val="0"/>
          <dgm:chPref val="0"/>
          <dgm:bulletEnabled val="1"/>
        </dgm:presLayoutVars>
      </dgm:prSet>
      <dgm:spPr/>
    </dgm:pt>
  </dgm:ptLst>
  <dgm:cxnLst>
    <dgm:cxn modelId="{4C89B124-BC64-4DB3-BF9A-989B3FF455BD}" srcId="{CD37D7DD-011C-4F02-B82F-3C851D6953A4}" destId="{A137C74B-0FF3-4874-9054-9A32CE2CE827}" srcOrd="0" destOrd="0" parTransId="{CC02FCDA-AEA3-4E7D-A670-0EAA8A9A11F6}" sibTransId="{D981B926-7017-4AD1-B4D1-E23D6E0FB482}"/>
    <dgm:cxn modelId="{04F46C2E-5DF6-49D3-9737-D51387971AC5}" srcId="{C13E4A57-C17F-486E-8F7C-C622C89A9717}" destId="{21889F19-6B2D-4FB3-AE6C-01D229D3A90D}" srcOrd="1" destOrd="0" parTransId="{EA1A2122-B67B-4A11-BA3C-1A7BEFD1C0DC}" sibTransId="{91FBF832-F19A-4F36-AFAB-C21E4EF0D012}"/>
    <dgm:cxn modelId="{2F4DD038-D216-4AA5-BEEA-E0D9E0C925FF}" type="presOf" srcId="{A137C74B-0FF3-4874-9054-9A32CE2CE827}" destId="{03B76B0C-095F-456D-B9B7-A86FCD1348EA}" srcOrd="0" destOrd="0" presId="urn:microsoft.com/office/officeart/2009/3/layout/StepUpProcess"/>
    <dgm:cxn modelId="{3852603F-C079-4212-B4D7-C992A0E7AFDB}" srcId="{CD37D7DD-011C-4F02-B82F-3C851D6953A4}" destId="{C13E4A57-C17F-486E-8F7C-C622C89A9717}" srcOrd="1" destOrd="0" parTransId="{93A624E3-1DF9-4CB6-80E3-98DC00C93298}" sibTransId="{3A0590B3-C6A7-4F51-90DE-CE71417FFC3C}"/>
    <dgm:cxn modelId="{71663A60-E43B-4ED0-81E7-F0B218FE9CCE}" srcId="{A137C74B-0FF3-4874-9054-9A32CE2CE827}" destId="{101AEB19-3BA7-4C1A-8494-3F49CCD957F5}" srcOrd="2" destOrd="0" parTransId="{F9A6BC1B-5965-41C7-BD59-481E376A71FA}" sibTransId="{FA7AC35D-1CA8-4B91-816A-75E58E82F5E4}"/>
    <dgm:cxn modelId="{881D1661-6EC2-4644-AA34-9778726FEA83}" type="presOf" srcId="{C13E4A57-C17F-486E-8F7C-C622C89A9717}" destId="{1BA208F6-4486-4286-A3D9-CA733FE29E64}" srcOrd="0" destOrd="0" presId="urn:microsoft.com/office/officeart/2009/3/layout/StepUpProcess"/>
    <dgm:cxn modelId="{17867644-6E34-4534-BF72-BB3E77C96F72}" srcId="{C13E4A57-C17F-486E-8F7C-C622C89A9717}" destId="{CFAABCA6-0AC6-4613-85E8-7BB45B70685B}" srcOrd="0" destOrd="0" parTransId="{587EFCCE-9927-4396-98E0-8E88A74771F6}" sibTransId="{72817CF8-0047-416D-9B6C-DD23A402ABCD}"/>
    <dgm:cxn modelId="{15748648-4623-4E28-9447-B049B9317CD6}" srcId="{A137C74B-0FF3-4874-9054-9A32CE2CE827}" destId="{43C725A1-5A40-4B8A-A164-FC093C591526}" srcOrd="0" destOrd="0" parTransId="{CD5746B4-9F4B-4674-9093-C21C3A767A20}" sibTransId="{AFC26EEF-C685-4F11-A269-3EFC98BA4DA7}"/>
    <dgm:cxn modelId="{56918C50-8020-4609-AC35-CFC0BF06772C}" type="presOf" srcId="{43C725A1-5A40-4B8A-A164-FC093C591526}" destId="{03B76B0C-095F-456D-B9B7-A86FCD1348EA}" srcOrd="0" destOrd="1" presId="urn:microsoft.com/office/officeart/2009/3/layout/StepUpProcess"/>
    <dgm:cxn modelId="{28B10B59-DAF1-4E99-8BBD-BE305CAB76DC}" type="presOf" srcId="{096E2C7C-F3A2-421E-9147-7EDDF874C568}" destId="{03B76B0C-095F-456D-B9B7-A86FCD1348EA}" srcOrd="0" destOrd="2" presId="urn:microsoft.com/office/officeart/2009/3/layout/StepUpProcess"/>
    <dgm:cxn modelId="{F444EE85-12E9-456D-AB6A-1E2EAA31F2FF}" type="presOf" srcId="{101AEB19-3BA7-4C1A-8494-3F49CCD957F5}" destId="{03B76B0C-095F-456D-B9B7-A86FCD1348EA}" srcOrd="0" destOrd="3" presId="urn:microsoft.com/office/officeart/2009/3/layout/StepUpProcess"/>
    <dgm:cxn modelId="{A3333686-3633-4972-80FC-D5F09CF3B084}" type="presOf" srcId="{CD37D7DD-011C-4F02-B82F-3C851D6953A4}" destId="{8015BD78-EAF7-43F5-960D-58935A36CBC3}" srcOrd="0" destOrd="0" presId="urn:microsoft.com/office/officeart/2009/3/layout/StepUpProcess"/>
    <dgm:cxn modelId="{DA323592-A305-4FBF-B1D9-7CB9BADC8661}" type="presOf" srcId="{6B560695-83BE-4392-991C-B0C46ABD952E}" destId="{B842514F-4E3B-4EA8-BD42-2B4D8E41AFE8}" srcOrd="0" destOrd="0" presId="urn:microsoft.com/office/officeart/2009/3/layout/StepUpProcess"/>
    <dgm:cxn modelId="{10D8009F-2C8F-4643-AE34-749299E0C157}" type="presOf" srcId="{21889F19-6B2D-4FB3-AE6C-01D229D3A90D}" destId="{1BA208F6-4486-4286-A3D9-CA733FE29E64}" srcOrd="0" destOrd="2" presId="urn:microsoft.com/office/officeart/2009/3/layout/StepUpProcess"/>
    <dgm:cxn modelId="{C18EAEA3-30CE-44F1-BABF-560CE0544C92}" srcId="{CD37D7DD-011C-4F02-B82F-3C851D6953A4}" destId="{6B560695-83BE-4392-991C-B0C46ABD952E}" srcOrd="2" destOrd="0" parTransId="{FE2E8CE0-54BB-442A-917B-43108184EABB}" sibTransId="{88D47D8B-29BE-49A9-B483-3E0094338E3B}"/>
    <dgm:cxn modelId="{A7E0FBD6-8638-41A8-9726-7C9C49AC4E96}" type="presOf" srcId="{2B28D019-B2CE-4908-94C7-143DBD232393}" destId="{0596F015-C3C7-4878-9BD6-DD491BABA456}" srcOrd="0" destOrd="0" presId="urn:microsoft.com/office/officeart/2009/3/layout/StepUpProcess"/>
    <dgm:cxn modelId="{4343A4F0-6632-45F1-AA9A-18AD328C1FD9}" srcId="{CD37D7DD-011C-4F02-B82F-3C851D6953A4}" destId="{2B28D019-B2CE-4908-94C7-143DBD232393}" srcOrd="3" destOrd="0" parTransId="{C7F75287-4AB3-4495-A221-3D2C5E6B8696}" sibTransId="{4C26D873-C845-4FE0-8E44-71944C01BF0A}"/>
    <dgm:cxn modelId="{29C8DAF6-962A-4072-BDFC-BBB9146A91A6}" type="presOf" srcId="{CFAABCA6-0AC6-4613-85E8-7BB45B70685B}" destId="{1BA208F6-4486-4286-A3D9-CA733FE29E64}" srcOrd="0" destOrd="1" presId="urn:microsoft.com/office/officeart/2009/3/layout/StepUpProcess"/>
    <dgm:cxn modelId="{89B52EFF-BCEB-4030-96AD-3BA2F4DDF00F}" srcId="{A137C74B-0FF3-4874-9054-9A32CE2CE827}" destId="{096E2C7C-F3A2-421E-9147-7EDDF874C568}" srcOrd="1" destOrd="0" parTransId="{9D5B9455-F476-4EDE-B109-E022E1AA14A0}" sibTransId="{967A7FED-270B-4614-AA0D-F5C486EA2195}"/>
    <dgm:cxn modelId="{681CE1AC-D075-4F13-9406-C42EA55A089E}" type="presParOf" srcId="{8015BD78-EAF7-43F5-960D-58935A36CBC3}" destId="{0F571145-E121-434A-A21A-F19C1E83E22A}" srcOrd="0" destOrd="0" presId="urn:microsoft.com/office/officeart/2009/3/layout/StepUpProcess"/>
    <dgm:cxn modelId="{340E601D-6FB0-4B32-B621-EC03021951C5}" type="presParOf" srcId="{0F571145-E121-434A-A21A-F19C1E83E22A}" destId="{9E8BBF1E-2FCA-413C-A039-BE90309447FA}" srcOrd="0" destOrd="0" presId="urn:microsoft.com/office/officeart/2009/3/layout/StepUpProcess"/>
    <dgm:cxn modelId="{1FD1159D-088B-4EA0-B702-14FD5BD5635A}" type="presParOf" srcId="{0F571145-E121-434A-A21A-F19C1E83E22A}" destId="{03B76B0C-095F-456D-B9B7-A86FCD1348EA}" srcOrd="1" destOrd="0" presId="urn:microsoft.com/office/officeart/2009/3/layout/StepUpProcess"/>
    <dgm:cxn modelId="{404F7AB9-B894-45E2-89CE-B80B221DF850}" type="presParOf" srcId="{0F571145-E121-434A-A21A-F19C1E83E22A}" destId="{4AFA46E0-DC07-4DD8-A854-78EBBD61DAF7}" srcOrd="2" destOrd="0" presId="urn:microsoft.com/office/officeart/2009/3/layout/StepUpProcess"/>
    <dgm:cxn modelId="{AE7E7216-3F90-4643-A37C-314A0E197066}" type="presParOf" srcId="{8015BD78-EAF7-43F5-960D-58935A36CBC3}" destId="{F7141C63-BBE4-4DE8-89DA-CB4EF0518CF1}" srcOrd="1" destOrd="0" presId="urn:microsoft.com/office/officeart/2009/3/layout/StepUpProcess"/>
    <dgm:cxn modelId="{51401744-4135-43B5-BFA3-3027D77D4061}" type="presParOf" srcId="{F7141C63-BBE4-4DE8-89DA-CB4EF0518CF1}" destId="{639557DE-D83A-45AC-A87A-92EF7D2D926E}" srcOrd="0" destOrd="0" presId="urn:microsoft.com/office/officeart/2009/3/layout/StepUpProcess"/>
    <dgm:cxn modelId="{9D84CC01-860A-4162-8483-6C5E21CC215A}" type="presParOf" srcId="{8015BD78-EAF7-43F5-960D-58935A36CBC3}" destId="{23A449D1-B855-481C-A999-176501EC0025}" srcOrd="2" destOrd="0" presId="urn:microsoft.com/office/officeart/2009/3/layout/StepUpProcess"/>
    <dgm:cxn modelId="{087AA853-EF01-495C-9193-74C66FAF9FC8}" type="presParOf" srcId="{23A449D1-B855-481C-A999-176501EC0025}" destId="{7309FE16-2B3E-46F5-AF19-68228F1E0062}" srcOrd="0" destOrd="0" presId="urn:microsoft.com/office/officeart/2009/3/layout/StepUpProcess"/>
    <dgm:cxn modelId="{6359704C-ABD4-4C3A-BBD9-CE68BC972963}" type="presParOf" srcId="{23A449D1-B855-481C-A999-176501EC0025}" destId="{1BA208F6-4486-4286-A3D9-CA733FE29E64}" srcOrd="1" destOrd="0" presId="urn:microsoft.com/office/officeart/2009/3/layout/StepUpProcess"/>
    <dgm:cxn modelId="{24CAF079-71FA-444D-AE06-A259E16B9025}" type="presParOf" srcId="{23A449D1-B855-481C-A999-176501EC0025}" destId="{F566D2CA-82E6-4897-8957-C9ABBB8D5411}" srcOrd="2" destOrd="0" presId="urn:microsoft.com/office/officeart/2009/3/layout/StepUpProcess"/>
    <dgm:cxn modelId="{24104387-D349-4C23-AA99-430A97292F5F}" type="presParOf" srcId="{8015BD78-EAF7-43F5-960D-58935A36CBC3}" destId="{1D5344D7-A64E-484E-9C68-DE39724C4B6B}" srcOrd="3" destOrd="0" presId="urn:microsoft.com/office/officeart/2009/3/layout/StepUpProcess"/>
    <dgm:cxn modelId="{B42A881D-E816-46AC-8E16-D7DA3B6F6FB0}" type="presParOf" srcId="{1D5344D7-A64E-484E-9C68-DE39724C4B6B}" destId="{AA290F39-FC9E-4533-9176-515D9955A0E2}" srcOrd="0" destOrd="0" presId="urn:microsoft.com/office/officeart/2009/3/layout/StepUpProcess"/>
    <dgm:cxn modelId="{40BB3B0C-484C-4E9F-933F-750781E00C0C}" type="presParOf" srcId="{8015BD78-EAF7-43F5-960D-58935A36CBC3}" destId="{6503CBA5-F533-4E06-B1EA-306564FDA096}" srcOrd="4" destOrd="0" presId="urn:microsoft.com/office/officeart/2009/3/layout/StepUpProcess"/>
    <dgm:cxn modelId="{A3260766-8242-44E7-AA89-A5A45107444C}" type="presParOf" srcId="{6503CBA5-F533-4E06-B1EA-306564FDA096}" destId="{6DA7981E-8AE1-4DA7-889A-FD3D42ADA482}" srcOrd="0" destOrd="0" presId="urn:microsoft.com/office/officeart/2009/3/layout/StepUpProcess"/>
    <dgm:cxn modelId="{ECEB62E5-A86E-46C0-8C59-25F689B10DEC}" type="presParOf" srcId="{6503CBA5-F533-4E06-B1EA-306564FDA096}" destId="{B842514F-4E3B-4EA8-BD42-2B4D8E41AFE8}" srcOrd="1" destOrd="0" presId="urn:microsoft.com/office/officeart/2009/3/layout/StepUpProcess"/>
    <dgm:cxn modelId="{5CB1667F-000A-455D-8A0E-09EF8E0C61B1}" type="presParOf" srcId="{6503CBA5-F533-4E06-B1EA-306564FDA096}" destId="{355E2ECD-C3E1-4298-BB47-6622A17C385B}" srcOrd="2" destOrd="0" presId="urn:microsoft.com/office/officeart/2009/3/layout/StepUpProcess"/>
    <dgm:cxn modelId="{4C18F785-742A-4EEC-B084-E2A198F7511E}" type="presParOf" srcId="{8015BD78-EAF7-43F5-960D-58935A36CBC3}" destId="{6411A63F-765F-4577-997A-4BBCFD733F74}" srcOrd="5" destOrd="0" presId="urn:microsoft.com/office/officeart/2009/3/layout/StepUpProcess"/>
    <dgm:cxn modelId="{B160BA86-669E-4388-BC54-84EA88C23BFE}" type="presParOf" srcId="{6411A63F-765F-4577-997A-4BBCFD733F74}" destId="{C90637D9-FC94-4954-B50C-FE8D4B67CA93}" srcOrd="0" destOrd="0" presId="urn:microsoft.com/office/officeart/2009/3/layout/StepUpProcess"/>
    <dgm:cxn modelId="{D741EAAD-8E2E-4D5D-AD30-921DB1CB301B}" type="presParOf" srcId="{8015BD78-EAF7-43F5-960D-58935A36CBC3}" destId="{9FCDCCBF-41DC-42FA-8A1D-83346AA5F7EA}" srcOrd="6" destOrd="0" presId="urn:microsoft.com/office/officeart/2009/3/layout/StepUpProcess"/>
    <dgm:cxn modelId="{0A713552-A54B-48CC-89AD-BF4DE4A26E0B}" type="presParOf" srcId="{9FCDCCBF-41DC-42FA-8A1D-83346AA5F7EA}" destId="{750AC2A7-65C8-404B-A6AD-D6F0AD729ADD}" srcOrd="0" destOrd="0" presId="urn:microsoft.com/office/officeart/2009/3/layout/StepUpProcess"/>
    <dgm:cxn modelId="{D1838199-BF0B-49CB-8E90-5493B5FD294D}" type="presParOf" srcId="{9FCDCCBF-41DC-42FA-8A1D-83346AA5F7EA}" destId="{0596F015-C3C7-4878-9BD6-DD491BABA456}"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086714-337D-44AC-B43B-C8439BAD5A2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330E256B-146A-44D6-AC01-6BB3B265B759}">
      <dgm:prSet phldrT="[文本]" custT="1"/>
      <dgm:spPr/>
      <dgm:t>
        <a:bodyPr/>
        <a:lstStyle/>
        <a:p>
          <a:r>
            <a:rPr lang="zh-CN" altLang="en-US" sz="1600" dirty="0"/>
            <a:t>所有股票都按行业属性分组</a:t>
          </a:r>
        </a:p>
      </dgm:t>
    </dgm:pt>
    <dgm:pt modelId="{BE72FB26-0949-4F79-A037-7DA2F507851D}" type="parTrans" cxnId="{E2128831-D38E-4DFA-A4B1-3FBA3A77F9C6}">
      <dgm:prSet/>
      <dgm:spPr/>
      <dgm:t>
        <a:bodyPr/>
        <a:lstStyle/>
        <a:p>
          <a:endParaRPr lang="zh-CN" altLang="en-US" sz="2000"/>
        </a:p>
      </dgm:t>
    </dgm:pt>
    <dgm:pt modelId="{FF7BD282-9A59-482E-A82D-97F46121D4A3}" type="sibTrans" cxnId="{E2128831-D38E-4DFA-A4B1-3FBA3A77F9C6}">
      <dgm:prSet/>
      <dgm:spPr/>
      <dgm:t>
        <a:bodyPr/>
        <a:lstStyle/>
        <a:p>
          <a:endParaRPr lang="zh-CN" altLang="en-US" sz="2000"/>
        </a:p>
      </dgm:t>
    </dgm:pt>
    <dgm:pt modelId="{52C30B48-82FE-4EF8-9B0A-5C170F263C38}">
      <dgm:prSet phldrT="[文本]" custT="1"/>
      <dgm:spPr/>
      <dgm:t>
        <a:bodyPr/>
        <a:lstStyle/>
        <a:p>
          <a:r>
            <a:rPr lang="zh-CN" altLang="en-US" sz="1600" dirty="0"/>
            <a:t>根据目标股票和其他股票之间的关系，对每一组股票进行从小到大的排序</a:t>
          </a:r>
        </a:p>
      </dgm:t>
    </dgm:pt>
    <dgm:pt modelId="{4F2712E8-BB84-461C-922D-F7495AF0AFF6}" type="parTrans" cxnId="{B214A5CE-54AF-425C-B84F-FBB61DF8C360}">
      <dgm:prSet/>
      <dgm:spPr/>
      <dgm:t>
        <a:bodyPr/>
        <a:lstStyle/>
        <a:p>
          <a:endParaRPr lang="zh-CN" altLang="en-US" sz="2000"/>
        </a:p>
      </dgm:t>
    </dgm:pt>
    <dgm:pt modelId="{8F1B72AA-185F-46EA-9AF0-CE2D92CC6BF8}" type="sibTrans" cxnId="{B214A5CE-54AF-425C-B84F-FBB61DF8C360}">
      <dgm:prSet/>
      <dgm:spPr/>
      <dgm:t>
        <a:bodyPr/>
        <a:lstStyle/>
        <a:p>
          <a:endParaRPr lang="zh-CN" altLang="en-US" sz="2000"/>
        </a:p>
      </dgm:t>
    </dgm:pt>
    <dgm:pt modelId="{2EBB3D3B-2DC1-4810-813C-88B2B0C86827}">
      <dgm:prSet phldrT="[文本]" custT="1"/>
      <dgm:spPr/>
      <dgm:t>
        <a:bodyPr/>
        <a:lstStyle/>
        <a:p>
          <a:r>
            <a:rPr lang="zh-CN" altLang="en-US" sz="1600" dirty="0"/>
            <a:t>选取每一组中的相关系数为前</a:t>
          </a:r>
          <a:r>
            <a:rPr lang="en-US" altLang="zh-CN" sz="1600" dirty="0"/>
            <a:t>m</a:t>
          </a:r>
          <a:r>
            <a:rPr lang="zh-CN" altLang="en-US" sz="1600" dirty="0"/>
            <a:t>名的股票代表整个市场</a:t>
          </a:r>
        </a:p>
      </dgm:t>
    </dgm:pt>
    <dgm:pt modelId="{C575DDE4-F6DD-4ACF-BA83-10B889151DB0}" type="parTrans" cxnId="{95297070-D12F-462B-A8D3-63ABBDB7FEA3}">
      <dgm:prSet/>
      <dgm:spPr/>
      <dgm:t>
        <a:bodyPr/>
        <a:lstStyle/>
        <a:p>
          <a:endParaRPr lang="zh-CN" altLang="en-US" sz="2000"/>
        </a:p>
      </dgm:t>
    </dgm:pt>
    <dgm:pt modelId="{CC84FA17-5159-4288-B747-E59EFDA6DBBF}" type="sibTrans" cxnId="{95297070-D12F-462B-A8D3-63ABBDB7FEA3}">
      <dgm:prSet/>
      <dgm:spPr/>
      <dgm:t>
        <a:bodyPr/>
        <a:lstStyle/>
        <a:p>
          <a:endParaRPr lang="zh-CN" altLang="en-US" sz="2000"/>
        </a:p>
      </dgm:t>
    </dgm:pt>
    <dgm:pt modelId="{8324DE0A-1B39-4F8D-810A-0C9C1BA8FA7A}" type="pres">
      <dgm:prSet presAssocID="{02086714-337D-44AC-B43B-C8439BAD5A2C}" presName="rootnode" presStyleCnt="0">
        <dgm:presLayoutVars>
          <dgm:chMax/>
          <dgm:chPref/>
          <dgm:dir/>
          <dgm:animLvl val="lvl"/>
        </dgm:presLayoutVars>
      </dgm:prSet>
      <dgm:spPr/>
    </dgm:pt>
    <dgm:pt modelId="{D511875F-95EE-4C29-A6D8-4F03B1DF89A7}" type="pres">
      <dgm:prSet presAssocID="{330E256B-146A-44D6-AC01-6BB3B265B759}" presName="composite" presStyleCnt="0"/>
      <dgm:spPr/>
    </dgm:pt>
    <dgm:pt modelId="{AE32FF2F-FF5B-4131-A2D8-8D513E660740}" type="pres">
      <dgm:prSet presAssocID="{330E256B-146A-44D6-AC01-6BB3B265B759}" presName="bentUpArrow1" presStyleLbl="alignImgPlace1" presStyleIdx="0" presStyleCnt="2" custLinFactNeighborX="-48147" custLinFactNeighborY="4901"/>
      <dgm:spPr/>
    </dgm:pt>
    <dgm:pt modelId="{452F7848-8200-4D18-91CA-398EAC4D2F9B}" type="pres">
      <dgm:prSet presAssocID="{330E256B-146A-44D6-AC01-6BB3B265B759}" presName="ParentText" presStyleLbl="node1" presStyleIdx="0" presStyleCnt="3" custLinFactX="-1104" custLinFactNeighborX="-100000" custLinFactNeighborY="2189">
        <dgm:presLayoutVars>
          <dgm:chMax val="1"/>
          <dgm:chPref val="1"/>
          <dgm:bulletEnabled val="1"/>
        </dgm:presLayoutVars>
      </dgm:prSet>
      <dgm:spPr/>
    </dgm:pt>
    <dgm:pt modelId="{F47B6073-E77C-4134-8C8C-135A971F4391}" type="pres">
      <dgm:prSet presAssocID="{330E256B-146A-44D6-AC01-6BB3B265B759}" presName="ChildText" presStyleLbl="revTx" presStyleIdx="0" presStyleCnt="2">
        <dgm:presLayoutVars>
          <dgm:chMax val="0"/>
          <dgm:chPref val="0"/>
          <dgm:bulletEnabled val="1"/>
        </dgm:presLayoutVars>
      </dgm:prSet>
      <dgm:spPr/>
    </dgm:pt>
    <dgm:pt modelId="{937A7B22-45A9-4458-B9DF-5E02FCB35DBD}" type="pres">
      <dgm:prSet presAssocID="{FF7BD282-9A59-482E-A82D-97F46121D4A3}" presName="sibTrans" presStyleCnt="0"/>
      <dgm:spPr/>
    </dgm:pt>
    <dgm:pt modelId="{77D616DB-8240-4554-B874-BA6D7A63E471}" type="pres">
      <dgm:prSet presAssocID="{52C30B48-82FE-4EF8-9B0A-5C170F263C38}" presName="composite" presStyleCnt="0"/>
      <dgm:spPr/>
    </dgm:pt>
    <dgm:pt modelId="{38BBE7E8-6490-488D-B705-B03416B23C7B}" type="pres">
      <dgm:prSet presAssocID="{52C30B48-82FE-4EF8-9B0A-5C170F263C38}" presName="bentUpArrow1" presStyleLbl="alignImgPlace1" presStyleIdx="1" presStyleCnt="2" custLinFactNeighborX="96154" custLinFactNeighborY="19275"/>
      <dgm:spPr/>
    </dgm:pt>
    <dgm:pt modelId="{74314939-34AF-4B54-91D6-7C3B9890986B}" type="pres">
      <dgm:prSet presAssocID="{52C30B48-82FE-4EF8-9B0A-5C170F263C38}" presName="ParentText" presStyleLbl="node1" presStyleIdx="1" presStyleCnt="3" custLinFactNeighborX="-25823" custLinFactNeighborY="7947">
        <dgm:presLayoutVars>
          <dgm:chMax val="1"/>
          <dgm:chPref val="1"/>
          <dgm:bulletEnabled val="1"/>
        </dgm:presLayoutVars>
      </dgm:prSet>
      <dgm:spPr/>
    </dgm:pt>
    <dgm:pt modelId="{3A4D451A-4227-4832-99C9-42EF4CD12A04}" type="pres">
      <dgm:prSet presAssocID="{52C30B48-82FE-4EF8-9B0A-5C170F263C38}" presName="ChildText" presStyleLbl="revTx" presStyleIdx="1" presStyleCnt="2">
        <dgm:presLayoutVars>
          <dgm:chMax val="0"/>
          <dgm:chPref val="0"/>
          <dgm:bulletEnabled val="1"/>
        </dgm:presLayoutVars>
      </dgm:prSet>
      <dgm:spPr/>
    </dgm:pt>
    <dgm:pt modelId="{90C0F041-55A3-4A1B-B062-9AD649022B70}" type="pres">
      <dgm:prSet presAssocID="{8F1B72AA-185F-46EA-9AF0-CE2D92CC6BF8}" presName="sibTrans" presStyleCnt="0"/>
      <dgm:spPr/>
    </dgm:pt>
    <dgm:pt modelId="{CA22F53C-2596-46AF-80D7-DE34F19B8370}" type="pres">
      <dgm:prSet presAssocID="{2EBB3D3B-2DC1-4810-813C-88B2B0C86827}" presName="composite" presStyleCnt="0"/>
      <dgm:spPr/>
    </dgm:pt>
    <dgm:pt modelId="{63E5E4D6-2CD9-4D14-816F-31946CDFC44A}" type="pres">
      <dgm:prSet presAssocID="{2EBB3D3B-2DC1-4810-813C-88B2B0C86827}" presName="ParentText" presStyleLbl="node1" presStyleIdx="2" presStyleCnt="3" custLinFactNeighborX="79200" custLinFactNeighborY="1882">
        <dgm:presLayoutVars>
          <dgm:chMax val="1"/>
          <dgm:chPref val="1"/>
          <dgm:bulletEnabled val="1"/>
        </dgm:presLayoutVars>
      </dgm:prSet>
      <dgm:spPr/>
    </dgm:pt>
  </dgm:ptLst>
  <dgm:cxnLst>
    <dgm:cxn modelId="{B81B7502-6606-4415-B23D-855BB8A6642E}" type="presOf" srcId="{52C30B48-82FE-4EF8-9B0A-5C170F263C38}" destId="{74314939-34AF-4B54-91D6-7C3B9890986B}" srcOrd="0" destOrd="0" presId="urn:microsoft.com/office/officeart/2005/8/layout/StepDownProcess"/>
    <dgm:cxn modelId="{E2128831-D38E-4DFA-A4B1-3FBA3A77F9C6}" srcId="{02086714-337D-44AC-B43B-C8439BAD5A2C}" destId="{330E256B-146A-44D6-AC01-6BB3B265B759}" srcOrd="0" destOrd="0" parTransId="{BE72FB26-0949-4F79-A037-7DA2F507851D}" sibTransId="{FF7BD282-9A59-482E-A82D-97F46121D4A3}"/>
    <dgm:cxn modelId="{95297070-D12F-462B-A8D3-63ABBDB7FEA3}" srcId="{02086714-337D-44AC-B43B-C8439BAD5A2C}" destId="{2EBB3D3B-2DC1-4810-813C-88B2B0C86827}" srcOrd="2" destOrd="0" parTransId="{C575DDE4-F6DD-4ACF-BA83-10B889151DB0}" sibTransId="{CC84FA17-5159-4288-B747-E59EFDA6DBBF}"/>
    <dgm:cxn modelId="{B214A5CE-54AF-425C-B84F-FBB61DF8C360}" srcId="{02086714-337D-44AC-B43B-C8439BAD5A2C}" destId="{52C30B48-82FE-4EF8-9B0A-5C170F263C38}" srcOrd="1" destOrd="0" parTransId="{4F2712E8-BB84-461C-922D-F7495AF0AFF6}" sibTransId="{8F1B72AA-185F-46EA-9AF0-CE2D92CC6BF8}"/>
    <dgm:cxn modelId="{214E58D9-AD23-4374-A87F-2316DE7D45A7}" type="presOf" srcId="{2EBB3D3B-2DC1-4810-813C-88B2B0C86827}" destId="{63E5E4D6-2CD9-4D14-816F-31946CDFC44A}" srcOrd="0" destOrd="0" presId="urn:microsoft.com/office/officeart/2005/8/layout/StepDownProcess"/>
    <dgm:cxn modelId="{6FE8E5DC-B3B9-4774-A589-A3C1819F6426}" type="presOf" srcId="{02086714-337D-44AC-B43B-C8439BAD5A2C}" destId="{8324DE0A-1B39-4F8D-810A-0C9C1BA8FA7A}" srcOrd="0" destOrd="0" presId="urn:microsoft.com/office/officeart/2005/8/layout/StepDownProcess"/>
    <dgm:cxn modelId="{7FB11BEC-B005-4AA8-A94C-22E392C832F7}" type="presOf" srcId="{330E256B-146A-44D6-AC01-6BB3B265B759}" destId="{452F7848-8200-4D18-91CA-398EAC4D2F9B}" srcOrd="0" destOrd="0" presId="urn:microsoft.com/office/officeart/2005/8/layout/StepDownProcess"/>
    <dgm:cxn modelId="{B340F6E6-7343-4301-952D-7824BA5F0C19}" type="presParOf" srcId="{8324DE0A-1B39-4F8D-810A-0C9C1BA8FA7A}" destId="{D511875F-95EE-4C29-A6D8-4F03B1DF89A7}" srcOrd="0" destOrd="0" presId="urn:microsoft.com/office/officeart/2005/8/layout/StepDownProcess"/>
    <dgm:cxn modelId="{91B4534F-7E88-470C-BA03-F5227CC90CC4}" type="presParOf" srcId="{D511875F-95EE-4C29-A6D8-4F03B1DF89A7}" destId="{AE32FF2F-FF5B-4131-A2D8-8D513E660740}" srcOrd="0" destOrd="0" presId="urn:microsoft.com/office/officeart/2005/8/layout/StepDownProcess"/>
    <dgm:cxn modelId="{DDC8F940-D3BF-45AE-98DA-FF467C2EA129}" type="presParOf" srcId="{D511875F-95EE-4C29-A6D8-4F03B1DF89A7}" destId="{452F7848-8200-4D18-91CA-398EAC4D2F9B}" srcOrd="1" destOrd="0" presId="urn:microsoft.com/office/officeart/2005/8/layout/StepDownProcess"/>
    <dgm:cxn modelId="{9960816B-08FC-4477-A8A3-E5AAE70848FE}" type="presParOf" srcId="{D511875F-95EE-4C29-A6D8-4F03B1DF89A7}" destId="{F47B6073-E77C-4134-8C8C-135A971F4391}" srcOrd="2" destOrd="0" presId="urn:microsoft.com/office/officeart/2005/8/layout/StepDownProcess"/>
    <dgm:cxn modelId="{58027952-0379-42A2-8C45-F8CD4FCCAFF1}" type="presParOf" srcId="{8324DE0A-1B39-4F8D-810A-0C9C1BA8FA7A}" destId="{937A7B22-45A9-4458-B9DF-5E02FCB35DBD}" srcOrd="1" destOrd="0" presId="urn:microsoft.com/office/officeart/2005/8/layout/StepDownProcess"/>
    <dgm:cxn modelId="{641C9C07-993A-4496-B78D-7763403D60C0}" type="presParOf" srcId="{8324DE0A-1B39-4F8D-810A-0C9C1BA8FA7A}" destId="{77D616DB-8240-4554-B874-BA6D7A63E471}" srcOrd="2" destOrd="0" presId="urn:microsoft.com/office/officeart/2005/8/layout/StepDownProcess"/>
    <dgm:cxn modelId="{6243C5D5-E7EA-41C4-B570-081225F7A433}" type="presParOf" srcId="{77D616DB-8240-4554-B874-BA6D7A63E471}" destId="{38BBE7E8-6490-488D-B705-B03416B23C7B}" srcOrd="0" destOrd="0" presId="urn:microsoft.com/office/officeart/2005/8/layout/StepDownProcess"/>
    <dgm:cxn modelId="{FC9F8ADF-895C-449E-A42B-2523BFB2CF0A}" type="presParOf" srcId="{77D616DB-8240-4554-B874-BA6D7A63E471}" destId="{74314939-34AF-4B54-91D6-7C3B9890986B}" srcOrd="1" destOrd="0" presId="urn:microsoft.com/office/officeart/2005/8/layout/StepDownProcess"/>
    <dgm:cxn modelId="{3A978F3C-5EC6-48D7-B864-1B9319713A8C}" type="presParOf" srcId="{77D616DB-8240-4554-B874-BA6D7A63E471}" destId="{3A4D451A-4227-4832-99C9-42EF4CD12A04}" srcOrd="2" destOrd="0" presId="urn:microsoft.com/office/officeart/2005/8/layout/StepDownProcess"/>
    <dgm:cxn modelId="{5D9FD3D7-539B-4AB1-B08B-1CAF43D4E448}" type="presParOf" srcId="{8324DE0A-1B39-4F8D-810A-0C9C1BA8FA7A}" destId="{90C0F041-55A3-4A1B-B062-9AD649022B70}" srcOrd="3" destOrd="0" presId="urn:microsoft.com/office/officeart/2005/8/layout/StepDownProcess"/>
    <dgm:cxn modelId="{939EE0A6-5EA9-44A5-A710-3D2C84AD9C83}" type="presParOf" srcId="{8324DE0A-1B39-4F8D-810A-0C9C1BA8FA7A}" destId="{CA22F53C-2596-46AF-80D7-DE34F19B8370}" srcOrd="4" destOrd="0" presId="urn:microsoft.com/office/officeart/2005/8/layout/StepDownProcess"/>
    <dgm:cxn modelId="{8155F891-69CC-4C26-A4CE-241CB6886B4F}" type="presParOf" srcId="{CA22F53C-2596-46AF-80D7-DE34F19B8370}" destId="{63E5E4D6-2CD9-4D14-816F-31946CDFC44A}"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BBF1E-2FCA-413C-A039-BE90309447FA}">
      <dsp:nvSpPr>
        <dsp:cNvPr id="0" name=""/>
        <dsp:cNvSpPr/>
      </dsp:nvSpPr>
      <dsp:spPr>
        <a:xfrm rot="5400000">
          <a:off x="956798" y="1934496"/>
          <a:ext cx="912627" cy="151859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76B0C-095F-456D-B9B7-A86FCD1348EA}">
      <dsp:nvSpPr>
        <dsp:cNvPr id="0" name=""/>
        <dsp:cNvSpPr/>
      </dsp:nvSpPr>
      <dsp:spPr>
        <a:xfrm>
          <a:off x="822322" y="2511444"/>
          <a:ext cx="2974341" cy="1201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endParaRPr lang="zh-CN" altLang="en-US" sz="2000" kern="1200" dirty="0"/>
        </a:p>
        <a:p>
          <a:pPr marL="114300" lvl="1" indent="-114300" algn="l" defTabSz="622300">
            <a:lnSpc>
              <a:spcPct val="90000"/>
            </a:lnSpc>
            <a:spcBef>
              <a:spcPct val="0"/>
            </a:spcBef>
            <a:spcAft>
              <a:spcPct val="15000"/>
            </a:spcAft>
            <a:buChar char="•"/>
          </a:pPr>
          <a:r>
            <a:rPr lang="zh-CN" altLang="en-US" sz="1400" kern="1200" dirty="0"/>
            <a:t>利用图卷积网络（</a:t>
          </a:r>
          <a:r>
            <a:rPr lang="en-US" altLang="en-US" sz="1400" kern="1200" dirty="0"/>
            <a:t>IGCN</a:t>
          </a:r>
          <a:r>
            <a:rPr lang="zh-CN" altLang="en-US" sz="1400" kern="1200" dirty="0"/>
            <a:t>）捕获股票市场特征</a:t>
          </a:r>
        </a:p>
        <a:p>
          <a:pPr marL="114300" lvl="1" indent="-114300" algn="l" defTabSz="622300">
            <a:lnSpc>
              <a:spcPct val="90000"/>
            </a:lnSpc>
            <a:spcBef>
              <a:spcPct val="0"/>
            </a:spcBef>
            <a:spcAft>
              <a:spcPct val="15000"/>
            </a:spcAft>
            <a:buChar char="•"/>
          </a:pPr>
          <a:r>
            <a:rPr lang="zh-CN" altLang="en-US" sz="1400" kern="1200" dirty="0"/>
            <a:t>利用</a:t>
          </a:r>
          <a:r>
            <a:rPr lang="en-US" altLang="en-US" sz="1400" kern="1200" dirty="0"/>
            <a:t>Dual-CNN</a:t>
          </a:r>
          <a:r>
            <a:rPr lang="zh-CN" altLang="en-US" sz="1400" kern="1200" dirty="0"/>
            <a:t>捕获个股特征</a:t>
          </a:r>
        </a:p>
        <a:p>
          <a:pPr marL="114300" lvl="1" indent="-114300" algn="l" defTabSz="622300">
            <a:lnSpc>
              <a:spcPct val="90000"/>
            </a:lnSpc>
            <a:spcBef>
              <a:spcPct val="0"/>
            </a:spcBef>
            <a:spcAft>
              <a:spcPct val="15000"/>
            </a:spcAft>
            <a:buChar char="•"/>
          </a:pPr>
          <a:r>
            <a:rPr lang="zh-CN" altLang="en-US" sz="1400" kern="1200" dirty="0"/>
            <a:t>利用</a:t>
          </a:r>
          <a:r>
            <a:rPr lang="en-US" altLang="en-US" sz="1400" kern="1200" dirty="0"/>
            <a:t>IGCN</a:t>
          </a:r>
          <a:r>
            <a:rPr lang="zh-CN" altLang="en-US" sz="1400" kern="1200" dirty="0"/>
            <a:t>和</a:t>
          </a:r>
          <a:r>
            <a:rPr lang="en-US" altLang="en-US" sz="1400" kern="1200" dirty="0"/>
            <a:t>Dual-CNN</a:t>
          </a:r>
          <a:r>
            <a:rPr lang="zh-CN" altLang="en-US" sz="1400" kern="1200" dirty="0"/>
            <a:t>相结合，将股票市场特征和个股特征合并为联合特征，对股票走势进行预测。</a:t>
          </a:r>
        </a:p>
      </dsp:txBody>
      <dsp:txXfrm>
        <a:off x="822322" y="2511444"/>
        <a:ext cx="2974341" cy="1201755"/>
      </dsp:txXfrm>
    </dsp:sp>
    <dsp:sp modelId="{4AFA46E0-DC07-4DD8-A854-78EBBD61DAF7}">
      <dsp:nvSpPr>
        <dsp:cNvPr id="0" name=""/>
        <dsp:cNvSpPr/>
      </dsp:nvSpPr>
      <dsp:spPr>
        <a:xfrm>
          <a:off x="1916772" y="1822696"/>
          <a:ext cx="258677" cy="25867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09FE16-2B3E-46F5-AF19-68228F1E0062}">
      <dsp:nvSpPr>
        <dsp:cNvPr id="0" name=""/>
        <dsp:cNvSpPr/>
      </dsp:nvSpPr>
      <dsp:spPr>
        <a:xfrm rot="5400000">
          <a:off x="3966459" y="1415272"/>
          <a:ext cx="912627" cy="151859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208F6-4486-4286-A3D9-CA733FE29E64}">
      <dsp:nvSpPr>
        <dsp:cNvPr id="0" name=""/>
        <dsp:cNvSpPr/>
      </dsp:nvSpPr>
      <dsp:spPr>
        <a:xfrm>
          <a:off x="3865659" y="1488211"/>
          <a:ext cx="1370992" cy="1201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endParaRPr lang="zh-CN" altLang="en-US" sz="2000" b="0" kern="1200" dirty="0"/>
        </a:p>
        <a:p>
          <a:pPr marL="114300" lvl="1" indent="-114300" algn="l" defTabSz="622300">
            <a:lnSpc>
              <a:spcPct val="90000"/>
            </a:lnSpc>
            <a:spcBef>
              <a:spcPct val="0"/>
            </a:spcBef>
            <a:spcAft>
              <a:spcPct val="15000"/>
            </a:spcAft>
            <a:buChar char="•"/>
          </a:pPr>
          <a:r>
            <a:rPr lang="zh-CN" altLang="en-US" sz="1400" kern="1200" dirty="0"/>
            <a:t>计算性能评估</a:t>
          </a:r>
        </a:p>
        <a:p>
          <a:pPr marL="114300" lvl="1" indent="-114300" algn="l" defTabSz="622300">
            <a:lnSpc>
              <a:spcPct val="90000"/>
            </a:lnSpc>
            <a:spcBef>
              <a:spcPct val="0"/>
            </a:spcBef>
            <a:spcAft>
              <a:spcPct val="15000"/>
            </a:spcAft>
            <a:buChar char="•"/>
          </a:pPr>
          <a:r>
            <a:rPr lang="zh-CN" altLang="en-US" sz="1400" kern="1200" dirty="0"/>
            <a:t>  财务评估</a:t>
          </a:r>
        </a:p>
      </dsp:txBody>
      <dsp:txXfrm>
        <a:off x="3865659" y="1488211"/>
        <a:ext cx="1370992" cy="1201755"/>
      </dsp:txXfrm>
    </dsp:sp>
    <dsp:sp modelId="{F566D2CA-82E6-4897-8957-C9ABBB8D5411}">
      <dsp:nvSpPr>
        <dsp:cNvPr id="0" name=""/>
        <dsp:cNvSpPr/>
      </dsp:nvSpPr>
      <dsp:spPr>
        <a:xfrm>
          <a:off x="4874463" y="1315271"/>
          <a:ext cx="258677" cy="25867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7981E-8AE1-4DA7-889A-FD3D42ADA482}">
      <dsp:nvSpPr>
        <dsp:cNvPr id="0" name=""/>
        <dsp:cNvSpPr/>
      </dsp:nvSpPr>
      <dsp:spPr>
        <a:xfrm rot="5400000">
          <a:off x="6567905" y="1103871"/>
          <a:ext cx="912627" cy="151859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42514F-4E3B-4EA8-BD42-2B4D8E41AFE8}">
      <dsp:nvSpPr>
        <dsp:cNvPr id="0" name=""/>
        <dsp:cNvSpPr/>
      </dsp:nvSpPr>
      <dsp:spPr>
        <a:xfrm>
          <a:off x="6415564" y="1557603"/>
          <a:ext cx="1370992" cy="1201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zh-CN" altLang="en-US" sz="2000" kern="1200" dirty="0"/>
        </a:p>
      </dsp:txBody>
      <dsp:txXfrm>
        <a:off x="6415564" y="1557603"/>
        <a:ext cx="1370992" cy="1201755"/>
      </dsp:txXfrm>
    </dsp:sp>
    <dsp:sp modelId="{355E2ECD-C3E1-4298-BB47-6622A17C385B}">
      <dsp:nvSpPr>
        <dsp:cNvPr id="0" name=""/>
        <dsp:cNvSpPr/>
      </dsp:nvSpPr>
      <dsp:spPr>
        <a:xfrm>
          <a:off x="7527879" y="992071"/>
          <a:ext cx="258677" cy="25867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0AC2A7-65C8-404B-A6AD-D6F0AD729ADD}">
      <dsp:nvSpPr>
        <dsp:cNvPr id="0" name=""/>
        <dsp:cNvSpPr/>
      </dsp:nvSpPr>
      <dsp:spPr>
        <a:xfrm rot="5400000">
          <a:off x="9419204" y="735239"/>
          <a:ext cx="912627" cy="151859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6F015-C3C7-4878-9BD6-DD491BABA456}">
      <dsp:nvSpPr>
        <dsp:cNvPr id="0" name=""/>
        <dsp:cNvSpPr/>
      </dsp:nvSpPr>
      <dsp:spPr>
        <a:xfrm>
          <a:off x="9546634" y="1142290"/>
          <a:ext cx="1370992" cy="1201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zh-CN" altLang="en-US" sz="2000" kern="1200" dirty="0"/>
        </a:p>
      </dsp:txBody>
      <dsp:txXfrm>
        <a:off x="9546634" y="1142290"/>
        <a:ext cx="1370992" cy="12017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2FF2F-FF5B-4131-A2D8-8D513E660740}">
      <dsp:nvSpPr>
        <dsp:cNvPr id="0" name=""/>
        <dsp:cNvSpPr/>
      </dsp:nvSpPr>
      <dsp:spPr>
        <a:xfrm rot="5400000">
          <a:off x="1989812" y="1446266"/>
          <a:ext cx="1225958" cy="139571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2F7848-8200-4D18-91CA-398EAC4D2F9B}">
      <dsp:nvSpPr>
        <dsp:cNvPr id="0" name=""/>
        <dsp:cNvSpPr/>
      </dsp:nvSpPr>
      <dsp:spPr>
        <a:xfrm>
          <a:off x="250423" y="58804"/>
          <a:ext cx="2063792" cy="144458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所有股票都按行业属性分组</a:t>
          </a:r>
        </a:p>
      </dsp:txBody>
      <dsp:txXfrm>
        <a:off x="320955" y="129336"/>
        <a:ext cx="1922728" cy="1303524"/>
      </dsp:txXfrm>
    </dsp:sp>
    <dsp:sp modelId="{F47B6073-E77C-4134-8C8C-135A971F4391}">
      <dsp:nvSpPr>
        <dsp:cNvPr id="0" name=""/>
        <dsp:cNvSpPr/>
      </dsp:nvSpPr>
      <dsp:spPr>
        <a:xfrm>
          <a:off x="4400793" y="164956"/>
          <a:ext cx="1501006" cy="1167579"/>
        </a:xfrm>
        <a:prstGeom prst="rect">
          <a:avLst/>
        </a:prstGeom>
        <a:noFill/>
        <a:ln>
          <a:noFill/>
        </a:ln>
        <a:effectLst/>
      </dsp:spPr>
      <dsp:style>
        <a:lnRef idx="0">
          <a:scrgbClr r="0" g="0" b="0"/>
        </a:lnRef>
        <a:fillRef idx="0">
          <a:scrgbClr r="0" g="0" b="0"/>
        </a:fillRef>
        <a:effectRef idx="0">
          <a:scrgbClr r="0" g="0" b="0"/>
        </a:effectRef>
        <a:fontRef idx="minor"/>
      </dsp:style>
    </dsp:sp>
    <dsp:sp modelId="{38BBE7E8-6490-488D-B705-B03416B23C7B}">
      <dsp:nvSpPr>
        <dsp:cNvPr id="0" name=""/>
        <dsp:cNvSpPr/>
      </dsp:nvSpPr>
      <dsp:spPr>
        <a:xfrm rot="5400000">
          <a:off x="5714940" y="3245234"/>
          <a:ext cx="1225958" cy="139571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314939-34AF-4B54-91D6-7C3B9890986B}">
      <dsp:nvSpPr>
        <dsp:cNvPr id="0" name=""/>
        <dsp:cNvSpPr/>
      </dsp:nvSpPr>
      <dsp:spPr>
        <a:xfrm>
          <a:off x="3515170" y="1764732"/>
          <a:ext cx="2063792" cy="144458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根据目标股票和其他股票之间的关系，对每一组股票进行从小到大的排序</a:t>
          </a:r>
        </a:p>
      </dsp:txBody>
      <dsp:txXfrm>
        <a:off x="3585702" y="1835264"/>
        <a:ext cx="1922728" cy="1303524"/>
      </dsp:txXfrm>
    </dsp:sp>
    <dsp:sp modelId="{3A4D451A-4227-4832-99C9-42EF4CD12A04}">
      <dsp:nvSpPr>
        <dsp:cNvPr id="0" name=""/>
        <dsp:cNvSpPr/>
      </dsp:nvSpPr>
      <dsp:spPr>
        <a:xfrm>
          <a:off x="6111896" y="1787705"/>
          <a:ext cx="1501006" cy="1167579"/>
        </a:xfrm>
        <a:prstGeom prst="rect">
          <a:avLst/>
        </a:prstGeom>
        <a:noFill/>
        <a:ln>
          <a:noFill/>
        </a:ln>
        <a:effectLst/>
      </dsp:spPr>
      <dsp:style>
        <a:lnRef idx="0">
          <a:scrgbClr r="0" g="0" b="0"/>
        </a:lnRef>
        <a:fillRef idx="0">
          <a:scrgbClr r="0" g="0" b="0"/>
        </a:fillRef>
        <a:effectRef idx="0">
          <a:scrgbClr r="0" g="0" b="0"/>
        </a:effectRef>
        <a:fontRef idx="minor"/>
      </dsp:style>
    </dsp:sp>
    <dsp:sp modelId="{63E5E4D6-2CD9-4D14-816F-31946CDFC44A}">
      <dsp:nvSpPr>
        <dsp:cNvPr id="0" name=""/>
        <dsp:cNvSpPr/>
      </dsp:nvSpPr>
      <dsp:spPr>
        <a:xfrm>
          <a:off x="7393731" y="3299862"/>
          <a:ext cx="2063792" cy="144458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选取每一组中的相关系数为前</a:t>
          </a:r>
          <a:r>
            <a:rPr lang="en-US" altLang="zh-CN" sz="1600" kern="1200" dirty="0"/>
            <a:t>m</a:t>
          </a:r>
          <a:r>
            <a:rPr lang="zh-CN" altLang="en-US" sz="1600" kern="1200" dirty="0"/>
            <a:t>名的股票代表整个市场</a:t>
          </a:r>
        </a:p>
      </dsp:txBody>
      <dsp:txXfrm>
        <a:off x="7464263" y="3370394"/>
        <a:ext cx="1922728" cy="130352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p:nvPr>
        </p:nvSpPr>
        <p:spPr>
          <a:xfrm>
            <a:off x="669925" y="3079043"/>
            <a:ext cx="10850563" cy="475132"/>
          </a:xfrm>
        </p:spPr>
        <p:txBody>
          <a:bodyPr anchor="ctr">
            <a:normAutofit/>
          </a:bodyPr>
          <a:lstStyle>
            <a:lvl1pPr marL="0" indent="0" algn="r">
              <a:buNone/>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endParaRPr lang="zh-CN" altLang="en-US" dirty="0"/>
          </a:p>
        </p:txBody>
      </p:sp>
      <p:sp>
        <p:nvSpPr>
          <p:cNvPr id="9802" name="标题 1"/>
          <p:cNvSpPr>
            <a:spLocks noGrp="1"/>
          </p:cNvSpPr>
          <p:nvPr userDrawn="1">
            <p:ph type="ctrTitle"/>
          </p:nvPr>
        </p:nvSpPr>
        <p:spPr>
          <a:xfrm>
            <a:off x="669926" y="2321170"/>
            <a:ext cx="10850562" cy="749082"/>
          </a:xfrm>
        </p:spPr>
        <p:txBody>
          <a:bodyPr anchor="ctr">
            <a:normAutofit/>
          </a:bodyPr>
          <a:lstStyle>
            <a:lvl1pPr algn="r">
              <a:defRPr sz="3600" b="1">
                <a:solidFill>
                  <a:schemeClr val="tx1"/>
                </a:solidFill>
              </a:defRPr>
            </a:lvl1pPr>
          </a:lstStyle>
          <a:p>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2021/11/3</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dirty="0"/>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0025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343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F7B51D09-B86A-4EFD-B299-FE8EE4464B6E}"/>
              </a:ext>
            </a:extLst>
          </p:cNvPr>
          <p:cNvSpPr/>
          <p:nvPr userDrawn="1"/>
        </p:nvSpPr>
        <p:spPr>
          <a:xfrm flipH="1">
            <a:off x="11338584" y="1547325"/>
            <a:ext cx="847489" cy="3763348"/>
          </a:xfrm>
          <a:custGeom>
            <a:avLst/>
            <a:gdLst>
              <a:gd name="connsiteX0" fmla="*/ 0 w 847489"/>
              <a:gd name="connsiteY0" fmla="*/ 0 h 3763348"/>
              <a:gd name="connsiteX1" fmla="*/ 109174 w 847489"/>
              <a:gd name="connsiteY1" fmla="*/ 99224 h 3763348"/>
              <a:gd name="connsiteX2" fmla="*/ 847489 w 847489"/>
              <a:gd name="connsiteY2" fmla="*/ 1881674 h 3763348"/>
              <a:gd name="connsiteX3" fmla="*/ 109174 w 847489"/>
              <a:gd name="connsiteY3" fmla="*/ 3664124 h 3763348"/>
              <a:gd name="connsiteX4" fmla="*/ 0 w 847489"/>
              <a:gd name="connsiteY4" fmla="*/ 3763348 h 3763348"/>
              <a:gd name="connsiteX5" fmla="*/ 0 w 847489"/>
              <a:gd name="connsiteY5" fmla="*/ 3421337 h 3763348"/>
              <a:gd name="connsiteX6" fmla="*/ 83306 w 847489"/>
              <a:gd name="connsiteY6" fmla="*/ 3329677 h 3763348"/>
              <a:gd name="connsiteX7" fmla="*/ 603126 w 847489"/>
              <a:gd name="connsiteY7" fmla="*/ 1881674 h 3763348"/>
              <a:gd name="connsiteX8" fmla="*/ 83306 w 847489"/>
              <a:gd name="connsiteY8" fmla="*/ 433671 h 3763348"/>
              <a:gd name="connsiteX9" fmla="*/ 0 w 847489"/>
              <a:gd name="connsiteY9" fmla="*/ 342011 h 376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489" h="3763348">
                <a:moveTo>
                  <a:pt x="0" y="0"/>
                </a:moveTo>
                <a:lnTo>
                  <a:pt x="109174" y="99224"/>
                </a:lnTo>
                <a:cubicBezTo>
                  <a:pt x="565343" y="555393"/>
                  <a:pt x="847489" y="1185584"/>
                  <a:pt x="847489" y="1881674"/>
                </a:cubicBezTo>
                <a:cubicBezTo>
                  <a:pt x="847489" y="2577764"/>
                  <a:pt x="565343" y="3207956"/>
                  <a:pt x="109174" y="3664124"/>
                </a:cubicBezTo>
                <a:lnTo>
                  <a:pt x="0" y="3763348"/>
                </a:lnTo>
                <a:lnTo>
                  <a:pt x="0" y="3421337"/>
                </a:lnTo>
                <a:lnTo>
                  <a:pt x="83306" y="3329677"/>
                </a:lnTo>
                <a:cubicBezTo>
                  <a:pt x="408049" y="2936181"/>
                  <a:pt x="603126" y="2431709"/>
                  <a:pt x="603126" y="1881674"/>
                </a:cubicBezTo>
                <a:cubicBezTo>
                  <a:pt x="603126" y="1331640"/>
                  <a:pt x="408049" y="827168"/>
                  <a:pt x="83306" y="433671"/>
                </a:cubicBezTo>
                <a:lnTo>
                  <a:pt x="0" y="3420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标题 1"/>
          <p:cNvSpPr>
            <a:spLocks noGrp="1"/>
          </p:cNvSpPr>
          <p:nvPr userDrawn="1">
            <p:ph type="ctrTitle" hasCustomPrompt="1"/>
          </p:nvPr>
        </p:nvSpPr>
        <p:spPr>
          <a:xfrm>
            <a:off x="5820794" y="1992192"/>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5820794" y="4298428"/>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5820795" y="4002157"/>
            <a:ext cx="5426076"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grpSp>
        <p:nvGrpSpPr>
          <p:cNvPr id="8" name="组合 7">
            <a:extLst>
              <a:ext uri="{FF2B5EF4-FFF2-40B4-BE49-F238E27FC236}">
                <a16:creationId xmlns:a16="http://schemas.microsoft.com/office/drawing/2014/main" id="{F3D2D4EB-BFFF-4465-8419-CADA6371E407}"/>
              </a:ext>
            </a:extLst>
          </p:cNvPr>
          <p:cNvGrpSpPr/>
          <p:nvPr userDrawn="1"/>
        </p:nvGrpSpPr>
        <p:grpSpPr>
          <a:xfrm flipH="1">
            <a:off x="0" y="537885"/>
            <a:ext cx="5574957" cy="5782229"/>
            <a:chOff x="6608420" y="1155742"/>
            <a:chExt cx="5380038" cy="5580063"/>
          </a:xfrm>
        </p:grpSpPr>
        <p:sp>
          <p:nvSpPr>
            <p:cNvPr id="9" name="Freeform 138">
              <a:extLst>
                <a:ext uri="{FF2B5EF4-FFF2-40B4-BE49-F238E27FC236}">
                  <a16:creationId xmlns:a16="http://schemas.microsoft.com/office/drawing/2014/main" id="{9DAE7D4A-6E81-491D-99A3-E04E859A1718}"/>
                </a:ext>
              </a:extLst>
            </p:cNvPr>
            <p:cNvSpPr>
              <a:spLocks noEditPoints="1"/>
            </p:cNvSpPr>
            <p:nvPr userDrawn="1"/>
          </p:nvSpPr>
          <p:spPr bwMode="auto">
            <a:xfrm>
              <a:off x="7594258" y="2086017"/>
              <a:ext cx="4062413" cy="3854450"/>
            </a:xfrm>
            <a:custGeom>
              <a:avLst/>
              <a:gdLst>
                <a:gd name="T0" fmla="*/ 324 w 602"/>
                <a:gd name="T1" fmla="*/ 14 h 572"/>
                <a:gd name="T2" fmla="*/ 588 w 602"/>
                <a:gd name="T3" fmla="*/ 311 h 572"/>
                <a:gd name="T4" fmla="*/ 277 w 602"/>
                <a:gd name="T5" fmla="*/ 558 h 572"/>
                <a:gd name="T6" fmla="*/ 13 w 602"/>
                <a:gd name="T7" fmla="*/ 261 h 572"/>
                <a:gd name="T8" fmla="*/ 324 w 602"/>
                <a:gd name="T9" fmla="*/ 14 h 572"/>
                <a:gd name="T10" fmla="*/ 297 w 602"/>
                <a:gd name="T11" fmla="*/ 331 h 572"/>
                <a:gd name="T12" fmla="*/ 348 w 602"/>
                <a:gd name="T13" fmla="*/ 290 h 572"/>
                <a:gd name="T14" fmla="*/ 305 w 602"/>
                <a:gd name="T15" fmla="*/ 241 h 572"/>
                <a:gd name="T16" fmla="*/ 253 w 602"/>
                <a:gd name="T17" fmla="*/ 282 h 572"/>
                <a:gd name="T18" fmla="*/ 297 w 602"/>
                <a:gd name="T19" fmla="*/ 33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572">
                  <a:moveTo>
                    <a:pt x="324" y="14"/>
                  </a:moveTo>
                  <a:cubicBezTo>
                    <a:pt x="483" y="28"/>
                    <a:pt x="602" y="161"/>
                    <a:pt x="588" y="311"/>
                  </a:cubicBezTo>
                  <a:cubicBezTo>
                    <a:pt x="575" y="461"/>
                    <a:pt x="436" y="572"/>
                    <a:pt x="277" y="558"/>
                  </a:cubicBezTo>
                  <a:cubicBezTo>
                    <a:pt x="118" y="544"/>
                    <a:pt x="0" y="411"/>
                    <a:pt x="13" y="261"/>
                  </a:cubicBezTo>
                  <a:cubicBezTo>
                    <a:pt x="26" y="110"/>
                    <a:pt x="165" y="0"/>
                    <a:pt x="324" y="14"/>
                  </a:cubicBezTo>
                  <a:close/>
                  <a:moveTo>
                    <a:pt x="297" y="331"/>
                  </a:moveTo>
                  <a:cubicBezTo>
                    <a:pt x="323" y="333"/>
                    <a:pt x="346" y="315"/>
                    <a:pt x="348" y="290"/>
                  </a:cubicBezTo>
                  <a:cubicBezTo>
                    <a:pt x="350" y="265"/>
                    <a:pt x="331" y="243"/>
                    <a:pt x="305" y="241"/>
                  </a:cubicBezTo>
                  <a:cubicBezTo>
                    <a:pt x="278" y="239"/>
                    <a:pt x="255" y="257"/>
                    <a:pt x="253" y="282"/>
                  </a:cubicBezTo>
                  <a:cubicBezTo>
                    <a:pt x="251" y="307"/>
                    <a:pt x="270" y="329"/>
                    <a:pt x="297" y="331"/>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39">
              <a:extLst>
                <a:ext uri="{FF2B5EF4-FFF2-40B4-BE49-F238E27FC236}">
                  <a16:creationId xmlns:a16="http://schemas.microsoft.com/office/drawing/2014/main" id="{EE97B6F0-F182-481F-93F0-209F47288883}"/>
                </a:ext>
              </a:extLst>
            </p:cNvPr>
            <p:cNvSpPr>
              <a:spLocks/>
            </p:cNvSpPr>
            <p:nvPr userDrawn="1"/>
          </p:nvSpPr>
          <p:spPr bwMode="auto">
            <a:xfrm>
              <a:off x="7343433" y="1782805"/>
              <a:ext cx="4630738" cy="3302000"/>
            </a:xfrm>
            <a:custGeom>
              <a:avLst/>
              <a:gdLst>
                <a:gd name="T0" fmla="*/ 267 w 686"/>
                <a:gd name="T1" fmla="*/ 357 h 490"/>
                <a:gd name="T2" fmla="*/ 27 w 686"/>
                <a:gd name="T3" fmla="*/ 445 h 490"/>
                <a:gd name="T4" fmla="*/ 5 w 686"/>
                <a:gd name="T5" fmla="*/ 302 h 490"/>
                <a:gd name="T6" fmla="*/ 365 w 686"/>
                <a:gd name="T7" fmla="*/ 16 h 490"/>
                <a:gd name="T8" fmla="*/ 670 w 686"/>
                <a:gd name="T9" fmla="*/ 360 h 490"/>
                <a:gd name="T10" fmla="*/ 628 w 686"/>
                <a:gd name="T11" fmla="*/ 490 h 490"/>
                <a:gd name="T12" fmla="*/ 403 w 686"/>
                <a:gd name="T13" fmla="*/ 367 h 490"/>
                <a:gd name="T14" fmla="*/ 413 w 686"/>
                <a:gd name="T15" fmla="*/ 337 h 490"/>
                <a:gd name="T16" fmla="*/ 344 w 686"/>
                <a:gd name="T17" fmla="*/ 260 h 490"/>
                <a:gd name="T18" fmla="*/ 262 w 686"/>
                <a:gd name="T19" fmla="*/ 324 h 490"/>
                <a:gd name="T20" fmla="*/ 267 w 686"/>
                <a:gd name="T21" fmla="*/ 35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6" h="490">
                  <a:moveTo>
                    <a:pt x="267" y="357"/>
                  </a:moveTo>
                  <a:cubicBezTo>
                    <a:pt x="27" y="445"/>
                    <a:pt x="27" y="445"/>
                    <a:pt x="27" y="445"/>
                  </a:cubicBezTo>
                  <a:cubicBezTo>
                    <a:pt x="8" y="399"/>
                    <a:pt x="0" y="350"/>
                    <a:pt x="5" y="302"/>
                  </a:cubicBezTo>
                  <a:cubicBezTo>
                    <a:pt x="20" y="128"/>
                    <a:pt x="181" y="0"/>
                    <a:pt x="365" y="16"/>
                  </a:cubicBezTo>
                  <a:cubicBezTo>
                    <a:pt x="549" y="32"/>
                    <a:pt x="686" y="186"/>
                    <a:pt x="670" y="360"/>
                  </a:cubicBezTo>
                  <a:cubicBezTo>
                    <a:pt x="666" y="406"/>
                    <a:pt x="652" y="450"/>
                    <a:pt x="628" y="490"/>
                  </a:cubicBezTo>
                  <a:cubicBezTo>
                    <a:pt x="403" y="367"/>
                    <a:pt x="403" y="367"/>
                    <a:pt x="403" y="367"/>
                  </a:cubicBezTo>
                  <a:cubicBezTo>
                    <a:pt x="409" y="358"/>
                    <a:pt x="412" y="348"/>
                    <a:pt x="413" y="337"/>
                  </a:cubicBezTo>
                  <a:cubicBezTo>
                    <a:pt x="416" y="298"/>
                    <a:pt x="385" y="263"/>
                    <a:pt x="344" y="260"/>
                  </a:cubicBezTo>
                  <a:cubicBezTo>
                    <a:pt x="302" y="256"/>
                    <a:pt x="266" y="285"/>
                    <a:pt x="262" y="324"/>
                  </a:cubicBezTo>
                  <a:cubicBezTo>
                    <a:pt x="261" y="336"/>
                    <a:pt x="263" y="347"/>
                    <a:pt x="267" y="35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40">
              <a:extLst>
                <a:ext uri="{FF2B5EF4-FFF2-40B4-BE49-F238E27FC236}">
                  <a16:creationId xmlns:a16="http://schemas.microsoft.com/office/drawing/2014/main" id="{B8CADAE5-070A-4F5A-9FB1-B4291CC27C4E}"/>
                </a:ext>
              </a:extLst>
            </p:cNvPr>
            <p:cNvSpPr>
              <a:spLocks/>
            </p:cNvSpPr>
            <p:nvPr userDrawn="1"/>
          </p:nvSpPr>
          <p:spPr bwMode="auto">
            <a:xfrm>
              <a:off x="7019583" y="1554205"/>
              <a:ext cx="4968875" cy="4892675"/>
            </a:xfrm>
            <a:custGeom>
              <a:avLst/>
              <a:gdLst>
                <a:gd name="T0" fmla="*/ 401 w 736"/>
                <a:gd name="T1" fmla="*/ 468 h 726"/>
                <a:gd name="T2" fmla="*/ 439 w 736"/>
                <a:gd name="T3" fmla="*/ 723 h 726"/>
                <a:gd name="T4" fmla="*/ 389 w 736"/>
                <a:gd name="T5" fmla="*/ 726 h 726"/>
                <a:gd name="T6" fmla="*/ 2 w 736"/>
                <a:gd name="T7" fmla="*/ 363 h 726"/>
                <a:gd name="T8" fmla="*/ 382 w 736"/>
                <a:gd name="T9" fmla="*/ 1 h 726"/>
                <a:gd name="T10" fmla="*/ 736 w 736"/>
                <a:gd name="T11" fmla="*/ 220 h 726"/>
                <a:gd name="T12" fmla="*/ 487 w 736"/>
                <a:gd name="T13" fmla="*/ 322 h 726"/>
                <a:gd name="T14" fmla="*/ 385 w 736"/>
                <a:gd name="T15" fmla="*/ 258 h 726"/>
                <a:gd name="T16" fmla="*/ 274 w 736"/>
                <a:gd name="T17" fmla="*/ 363 h 726"/>
                <a:gd name="T18" fmla="*/ 386 w 736"/>
                <a:gd name="T19" fmla="*/ 469 h 726"/>
                <a:gd name="T20" fmla="*/ 401 w 736"/>
                <a:gd name="T21" fmla="*/ 468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726">
                  <a:moveTo>
                    <a:pt x="401" y="468"/>
                  </a:moveTo>
                  <a:cubicBezTo>
                    <a:pt x="439" y="723"/>
                    <a:pt x="439" y="723"/>
                    <a:pt x="439" y="723"/>
                  </a:cubicBezTo>
                  <a:cubicBezTo>
                    <a:pt x="422" y="725"/>
                    <a:pt x="405" y="726"/>
                    <a:pt x="389" y="726"/>
                  </a:cubicBezTo>
                  <a:cubicBezTo>
                    <a:pt x="177" y="726"/>
                    <a:pt x="4" y="563"/>
                    <a:pt x="2" y="363"/>
                  </a:cubicBezTo>
                  <a:cubicBezTo>
                    <a:pt x="0" y="163"/>
                    <a:pt x="171" y="0"/>
                    <a:pt x="382" y="1"/>
                  </a:cubicBezTo>
                  <a:cubicBezTo>
                    <a:pt x="535" y="1"/>
                    <a:pt x="674" y="87"/>
                    <a:pt x="736" y="220"/>
                  </a:cubicBezTo>
                  <a:cubicBezTo>
                    <a:pt x="487" y="322"/>
                    <a:pt x="487" y="322"/>
                    <a:pt x="487" y="322"/>
                  </a:cubicBezTo>
                  <a:cubicBezTo>
                    <a:pt x="470" y="285"/>
                    <a:pt x="430" y="258"/>
                    <a:pt x="385" y="258"/>
                  </a:cubicBezTo>
                  <a:cubicBezTo>
                    <a:pt x="323" y="258"/>
                    <a:pt x="274" y="305"/>
                    <a:pt x="274" y="363"/>
                  </a:cubicBezTo>
                  <a:cubicBezTo>
                    <a:pt x="275" y="421"/>
                    <a:pt x="325" y="469"/>
                    <a:pt x="386" y="469"/>
                  </a:cubicBezTo>
                  <a:cubicBezTo>
                    <a:pt x="391" y="469"/>
                    <a:pt x="396" y="468"/>
                    <a:pt x="401" y="468"/>
                  </a:cubicBezTo>
                  <a:close/>
                </a:path>
              </a:pathLst>
            </a:custGeom>
            <a:blipFill dpi="0" rotWithShape="0">
              <a:blip r:embed="rId2"/>
              <a:srcRect/>
              <a:stretch>
                <a:fillRect l="-29057" t="-69" r="-28915" b="-69"/>
              </a:stretch>
            </a:blip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1">
              <a:extLst>
                <a:ext uri="{FF2B5EF4-FFF2-40B4-BE49-F238E27FC236}">
                  <a16:creationId xmlns:a16="http://schemas.microsoft.com/office/drawing/2014/main" id="{04C98D03-7078-48A1-BD1C-E988C84ABC56}"/>
                </a:ext>
              </a:extLst>
            </p:cNvPr>
            <p:cNvSpPr>
              <a:spLocks/>
            </p:cNvSpPr>
            <p:nvPr userDrawn="1"/>
          </p:nvSpPr>
          <p:spPr bwMode="auto">
            <a:xfrm>
              <a:off x="6608420" y="1155742"/>
              <a:ext cx="3252788" cy="5580063"/>
            </a:xfrm>
            <a:custGeom>
              <a:avLst/>
              <a:gdLst>
                <a:gd name="T0" fmla="*/ 434 w 482"/>
                <a:gd name="T1" fmla="*/ 564 h 828"/>
                <a:gd name="T2" fmla="*/ 411 w 482"/>
                <a:gd name="T3" fmla="*/ 828 h 828"/>
                <a:gd name="T4" fmla="*/ 20 w 482"/>
                <a:gd name="T5" fmla="*/ 387 h 828"/>
                <a:gd name="T6" fmla="*/ 482 w 482"/>
                <a:gd name="T7" fmla="*/ 20 h 828"/>
                <a:gd name="T8" fmla="*/ 459 w 482"/>
                <a:gd name="T9" fmla="*/ 284 h 828"/>
                <a:gd name="T10" fmla="*/ 299 w 482"/>
                <a:gd name="T11" fmla="*/ 411 h 828"/>
                <a:gd name="T12" fmla="*/ 434 w 482"/>
                <a:gd name="T13" fmla="*/ 564 h 828"/>
              </a:gdLst>
              <a:ahLst/>
              <a:cxnLst>
                <a:cxn ang="0">
                  <a:pos x="T0" y="T1"/>
                </a:cxn>
                <a:cxn ang="0">
                  <a:pos x="T2" y="T3"/>
                </a:cxn>
                <a:cxn ang="0">
                  <a:pos x="T4" y="T5"/>
                </a:cxn>
                <a:cxn ang="0">
                  <a:pos x="T6" y="T7"/>
                </a:cxn>
                <a:cxn ang="0">
                  <a:pos x="T8" y="T9"/>
                </a:cxn>
                <a:cxn ang="0">
                  <a:pos x="T10" y="T11"/>
                </a:cxn>
                <a:cxn ang="0">
                  <a:pos x="T12" y="T13"/>
                </a:cxn>
              </a:cxnLst>
              <a:rect l="0" t="0" r="r" b="b"/>
              <a:pathLst>
                <a:path w="482" h="828">
                  <a:moveTo>
                    <a:pt x="434" y="564"/>
                  </a:moveTo>
                  <a:cubicBezTo>
                    <a:pt x="411" y="828"/>
                    <a:pt x="411" y="828"/>
                    <a:pt x="411" y="828"/>
                  </a:cubicBezTo>
                  <a:cubicBezTo>
                    <a:pt x="176" y="807"/>
                    <a:pt x="0" y="610"/>
                    <a:pt x="20" y="387"/>
                  </a:cubicBezTo>
                  <a:cubicBezTo>
                    <a:pt x="39" y="164"/>
                    <a:pt x="246" y="0"/>
                    <a:pt x="482" y="20"/>
                  </a:cubicBezTo>
                  <a:cubicBezTo>
                    <a:pt x="459" y="284"/>
                    <a:pt x="459" y="284"/>
                    <a:pt x="459" y="284"/>
                  </a:cubicBezTo>
                  <a:cubicBezTo>
                    <a:pt x="377" y="277"/>
                    <a:pt x="306" y="334"/>
                    <a:pt x="299" y="411"/>
                  </a:cubicBezTo>
                  <a:cubicBezTo>
                    <a:pt x="292" y="488"/>
                    <a:pt x="353" y="556"/>
                    <a:pt x="434" y="564"/>
                  </a:cubicBezTo>
                  <a:close/>
                </a:path>
              </a:pathLst>
            </a:custGeom>
            <a:blipFill dpi="0" rotWithShape="0">
              <a:blip r:embed="rId3"/>
              <a:srcRect/>
              <a:stretch>
                <a:fillRect l="-59861" t="103" r="-150223" b="-103"/>
              </a:stretch>
            </a:blip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208461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dirty="0"/>
              <a:t>单击此处编辑母版文本样式</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1FF34571-20DC-4359-9C3B-4D92050F121C}"/>
              </a:ext>
            </a:extLst>
          </p:cNvPr>
          <p:cNvSpPr>
            <a:spLocks noGrp="1"/>
          </p:cNvSpPr>
          <p:nvPr>
            <p:ph type="dt" sz="half" idx="10"/>
          </p:nvPr>
        </p:nvSpPr>
        <p:spPr/>
        <p:txBody>
          <a:bodyPr/>
          <a:lstStyle/>
          <a:p>
            <a:fld id="{6489D9C7-5DC6-4263-87FF-7C99F6FB63C3}" type="datetime1">
              <a:rPr lang="zh-CN" altLang="en-US" smtClean="0"/>
              <a:pPr/>
              <a:t>2021/11/3</a:t>
            </a:fld>
            <a:endParaRPr lang="zh-CN" altLang="en-US"/>
          </a:p>
        </p:txBody>
      </p:sp>
      <p:sp>
        <p:nvSpPr>
          <p:cNvPr id="5" name="页脚占位符 4">
            <a:extLst>
              <a:ext uri="{FF2B5EF4-FFF2-40B4-BE49-F238E27FC236}">
                <a16:creationId xmlns:a16="http://schemas.microsoft.com/office/drawing/2014/main" id="{4C0BD28F-5F81-4628-B7F7-4CFA7C467E27}"/>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FDEF377F-049F-4A50-A632-6FA81BE9BA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669E689-614A-4297-B51A-02A57569B979}"/>
              </a:ext>
            </a:extLst>
          </p:cNvPr>
          <p:cNvSpPr>
            <a:spLocks noGrp="1"/>
          </p:cNvSpPr>
          <p:nvPr>
            <p:ph type="dt" sz="half" idx="10"/>
          </p:nvPr>
        </p:nvSpPr>
        <p:spPr/>
        <p:txBody>
          <a:bodyPr/>
          <a:lstStyle/>
          <a:p>
            <a:fld id="{6489D9C7-5DC6-4263-87FF-7C99F6FB63C3}" type="datetime1">
              <a:rPr lang="zh-CN" altLang="en-US" smtClean="0"/>
              <a:pPr/>
              <a:t>2021/11/3</a:t>
            </a:fld>
            <a:endParaRPr lang="zh-CN" altLang="en-US"/>
          </a:p>
        </p:txBody>
      </p:sp>
      <p:sp>
        <p:nvSpPr>
          <p:cNvPr id="5" name="页脚占位符 4">
            <a:extLst>
              <a:ext uri="{FF2B5EF4-FFF2-40B4-BE49-F238E27FC236}">
                <a16:creationId xmlns:a16="http://schemas.microsoft.com/office/drawing/2014/main" id="{59EA80CF-7ED1-4A0E-83CB-11D5DC0A5F60}"/>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4D1F512C-84E6-4139-A15F-D2EF1137DE52}"/>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119B5B-C61F-4AAB-AD46-F9F017505868}"/>
              </a:ext>
            </a:extLst>
          </p:cNvPr>
          <p:cNvSpPr>
            <a:spLocks noGrp="1"/>
          </p:cNvSpPr>
          <p:nvPr>
            <p:ph type="dt" sz="half" idx="10"/>
          </p:nvPr>
        </p:nvSpPr>
        <p:spPr/>
        <p:txBody>
          <a:bodyPr/>
          <a:lstStyle/>
          <a:p>
            <a:fld id="{6489D9C7-5DC6-4263-87FF-7C99F6FB63C3}" type="datetime1">
              <a:rPr lang="zh-CN" altLang="en-US" smtClean="0"/>
              <a:pPr/>
              <a:t>2021/11/3</a:t>
            </a:fld>
            <a:endParaRPr lang="zh-CN" altLang="en-US"/>
          </a:p>
        </p:txBody>
      </p:sp>
      <p:sp>
        <p:nvSpPr>
          <p:cNvPr id="4" name="页脚占位符 3">
            <a:extLst>
              <a:ext uri="{FF2B5EF4-FFF2-40B4-BE49-F238E27FC236}">
                <a16:creationId xmlns:a16="http://schemas.microsoft.com/office/drawing/2014/main" id="{91E59CEA-4DBF-4E97-8194-416BC9ACEF3B}"/>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FE76FBFD-A931-4F8A-8815-3DCE3E77122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公司或署名</a:t>
            </a:r>
            <a:endParaRPr lang="en-US" altLang="zh-CN" dirty="0"/>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版权信息或网址</a:t>
            </a:r>
            <a:endParaRPr lang="en-US" altLang="zh-CN"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grpSp>
        <p:nvGrpSpPr>
          <p:cNvPr id="9812" name="组合 9811">
            <a:extLst>
              <a:ext uri="{FF2B5EF4-FFF2-40B4-BE49-F238E27FC236}">
                <a16:creationId xmlns:a16="http://schemas.microsoft.com/office/drawing/2014/main" id="{C5865496-00B5-43D7-A11F-454F4D4CA389}"/>
              </a:ext>
            </a:extLst>
          </p:cNvPr>
          <p:cNvGrpSpPr/>
          <p:nvPr userDrawn="1"/>
        </p:nvGrpSpPr>
        <p:grpSpPr>
          <a:xfrm>
            <a:off x="6519402" y="578104"/>
            <a:ext cx="5574957" cy="5782229"/>
            <a:chOff x="6608420" y="1155742"/>
            <a:chExt cx="5380038" cy="5580063"/>
          </a:xfrm>
        </p:grpSpPr>
        <p:sp>
          <p:nvSpPr>
            <p:cNvPr id="9797" name="Freeform 138">
              <a:extLst>
                <a:ext uri="{FF2B5EF4-FFF2-40B4-BE49-F238E27FC236}">
                  <a16:creationId xmlns:a16="http://schemas.microsoft.com/office/drawing/2014/main" id="{B38B5138-C4C5-4DA0-87F3-131457938257}"/>
                </a:ext>
              </a:extLst>
            </p:cNvPr>
            <p:cNvSpPr>
              <a:spLocks noEditPoints="1"/>
            </p:cNvSpPr>
            <p:nvPr userDrawn="1"/>
          </p:nvSpPr>
          <p:spPr bwMode="auto">
            <a:xfrm>
              <a:off x="7594258" y="2086017"/>
              <a:ext cx="4062413" cy="3854450"/>
            </a:xfrm>
            <a:custGeom>
              <a:avLst/>
              <a:gdLst>
                <a:gd name="T0" fmla="*/ 324 w 602"/>
                <a:gd name="T1" fmla="*/ 14 h 572"/>
                <a:gd name="T2" fmla="*/ 588 w 602"/>
                <a:gd name="T3" fmla="*/ 311 h 572"/>
                <a:gd name="T4" fmla="*/ 277 w 602"/>
                <a:gd name="T5" fmla="*/ 558 h 572"/>
                <a:gd name="T6" fmla="*/ 13 w 602"/>
                <a:gd name="T7" fmla="*/ 261 h 572"/>
                <a:gd name="T8" fmla="*/ 324 w 602"/>
                <a:gd name="T9" fmla="*/ 14 h 572"/>
                <a:gd name="T10" fmla="*/ 297 w 602"/>
                <a:gd name="T11" fmla="*/ 331 h 572"/>
                <a:gd name="T12" fmla="*/ 348 w 602"/>
                <a:gd name="T13" fmla="*/ 290 h 572"/>
                <a:gd name="T14" fmla="*/ 305 w 602"/>
                <a:gd name="T15" fmla="*/ 241 h 572"/>
                <a:gd name="T16" fmla="*/ 253 w 602"/>
                <a:gd name="T17" fmla="*/ 282 h 572"/>
                <a:gd name="T18" fmla="*/ 297 w 602"/>
                <a:gd name="T19" fmla="*/ 33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572">
                  <a:moveTo>
                    <a:pt x="324" y="14"/>
                  </a:moveTo>
                  <a:cubicBezTo>
                    <a:pt x="483" y="28"/>
                    <a:pt x="602" y="161"/>
                    <a:pt x="588" y="311"/>
                  </a:cubicBezTo>
                  <a:cubicBezTo>
                    <a:pt x="575" y="461"/>
                    <a:pt x="436" y="572"/>
                    <a:pt x="277" y="558"/>
                  </a:cubicBezTo>
                  <a:cubicBezTo>
                    <a:pt x="118" y="544"/>
                    <a:pt x="0" y="411"/>
                    <a:pt x="13" y="261"/>
                  </a:cubicBezTo>
                  <a:cubicBezTo>
                    <a:pt x="26" y="110"/>
                    <a:pt x="165" y="0"/>
                    <a:pt x="324" y="14"/>
                  </a:cubicBezTo>
                  <a:close/>
                  <a:moveTo>
                    <a:pt x="297" y="331"/>
                  </a:moveTo>
                  <a:cubicBezTo>
                    <a:pt x="323" y="333"/>
                    <a:pt x="346" y="315"/>
                    <a:pt x="348" y="290"/>
                  </a:cubicBezTo>
                  <a:cubicBezTo>
                    <a:pt x="350" y="265"/>
                    <a:pt x="331" y="243"/>
                    <a:pt x="305" y="241"/>
                  </a:cubicBezTo>
                  <a:cubicBezTo>
                    <a:pt x="278" y="239"/>
                    <a:pt x="255" y="257"/>
                    <a:pt x="253" y="282"/>
                  </a:cubicBezTo>
                  <a:cubicBezTo>
                    <a:pt x="251" y="307"/>
                    <a:pt x="270" y="329"/>
                    <a:pt x="297" y="331"/>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98" name="Freeform 139">
              <a:extLst>
                <a:ext uri="{FF2B5EF4-FFF2-40B4-BE49-F238E27FC236}">
                  <a16:creationId xmlns:a16="http://schemas.microsoft.com/office/drawing/2014/main" id="{4E457115-AFE8-4128-A398-4591CA4DD3E4}"/>
                </a:ext>
              </a:extLst>
            </p:cNvPr>
            <p:cNvSpPr>
              <a:spLocks/>
            </p:cNvSpPr>
            <p:nvPr userDrawn="1"/>
          </p:nvSpPr>
          <p:spPr bwMode="auto">
            <a:xfrm>
              <a:off x="7343433" y="1782805"/>
              <a:ext cx="4630738" cy="3302000"/>
            </a:xfrm>
            <a:custGeom>
              <a:avLst/>
              <a:gdLst>
                <a:gd name="T0" fmla="*/ 267 w 686"/>
                <a:gd name="T1" fmla="*/ 357 h 490"/>
                <a:gd name="T2" fmla="*/ 27 w 686"/>
                <a:gd name="T3" fmla="*/ 445 h 490"/>
                <a:gd name="T4" fmla="*/ 5 w 686"/>
                <a:gd name="T5" fmla="*/ 302 h 490"/>
                <a:gd name="T6" fmla="*/ 365 w 686"/>
                <a:gd name="T7" fmla="*/ 16 h 490"/>
                <a:gd name="T8" fmla="*/ 670 w 686"/>
                <a:gd name="T9" fmla="*/ 360 h 490"/>
                <a:gd name="T10" fmla="*/ 628 w 686"/>
                <a:gd name="T11" fmla="*/ 490 h 490"/>
                <a:gd name="T12" fmla="*/ 403 w 686"/>
                <a:gd name="T13" fmla="*/ 367 h 490"/>
                <a:gd name="T14" fmla="*/ 413 w 686"/>
                <a:gd name="T15" fmla="*/ 337 h 490"/>
                <a:gd name="T16" fmla="*/ 344 w 686"/>
                <a:gd name="T17" fmla="*/ 260 h 490"/>
                <a:gd name="T18" fmla="*/ 262 w 686"/>
                <a:gd name="T19" fmla="*/ 324 h 490"/>
                <a:gd name="T20" fmla="*/ 267 w 686"/>
                <a:gd name="T21" fmla="*/ 35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6" h="490">
                  <a:moveTo>
                    <a:pt x="267" y="357"/>
                  </a:moveTo>
                  <a:cubicBezTo>
                    <a:pt x="27" y="445"/>
                    <a:pt x="27" y="445"/>
                    <a:pt x="27" y="445"/>
                  </a:cubicBezTo>
                  <a:cubicBezTo>
                    <a:pt x="8" y="399"/>
                    <a:pt x="0" y="350"/>
                    <a:pt x="5" y="302"/>
                  </a:cubicBezTo>
                  <a:cubicBezTo>
                    <a:pt x="20" y="128"/>
                    <a:pt x="181" y="0"/>
                    <a:pt x="365" y="16"/>
                  </a:cubicBezTo>
                  <a:cubicBezTo>
                    <a:pt x="549" y="32"/>
                    <a:pt x="686" y="186"/>
                    <a:pt x="670" y="360"/>
                  </a:cubicBezTo>
                  <a:cubicBezTo>
                    <a:pt x="666" y="406"/>
                    <a:pt x="652" y="450"/>
                    <a:pt x="628" y="490"/>
                  </a:cubicBezTo>
                  <a:cubicBezTo>
                    <a:pt x="403" y="367"/>
                    <a:pt x="403" y="367"/>
                    <a:pt x="403" y="367"/>
                  </a:cubicBezTo>
                  <a:cubicBezTo>
                    <a:pt x="409" y="358"/>
                    <a:pt x="412" y="348"/>
                    <a:pt x="413" y="337"/>
                  </a:cubicBezTo>
                  <a:cubicBezTo>
                    <a:pt x="416" y="298"/>
                    <a:pt x="385" y="263"/>
                    <a:pt x="344" y="260"/>
                  </a:cubicBezTo>
                  <a:cubicBezTo>
                    <a:pt x="302" y="256"/>
                    <a:pt x="266" y="285"/>
                    <a:pt x="262" y="324"/>
                  </a:cubicBezTo>
                  <a:cubicBezTo>
                    <a:pt x="261" y="336"/>
                    <a:pt x="263" y="347"/>
                    <a:pt x="267" y="35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99" name="Freeform 140">
              <a:extLst>
                <a:ext uri="{FF2B5EF4-FFF2-40B4-BE49-F238E27FC236}">
                  <a16:creationId xmlns:a16="http://schemas.microsoft.com/office/drawing/2014/main" id="{51B770E4-B499-48EE-A34C-A2BFBA3D39E3}"/>
                </a:ext>
              </a:extLst>
            </p:cNvPr>
            <p:cNvSpPr>
              <a:spLocks/>
            </p:cNvSpPr>
            <p:nvPr userDrawn="1"/>
          </p:nvSpPr>
          <p:spPr bwMode="auto">
            <a:xfrm>
              <a:off x="7019583" y="1554205"/>
              <a:ext cx="4968875" cy="4892675"/>
            </a:xfrm>
            <a:custGeom>
              <a:avLst/>
              <a:gdLst>
                <a:gd name="T0" fmla="*/ 401 w 736"/>
                <a:gd name="T1" fmla="*/ 468 h 726"/>
                <a:gd name="T2" fmla="*/ 439 w 736"/>
                <a:gd name="T3" fmla="*/ 723 h 726"/>
                <a:gd name="T4" fmla="*/ 389 w 736"/>
                <a:gd name="T5" fmla="*/ 726 h 726"/>
                <a:gd name="T6" fmla="*/ 2 w 736"/>
                <a:gd name="T7" fmla="*/ 363 h 726"/>
                <a:gd name="T8" fmla="*/ 382 w 736"/>
                <a:gd name="T9" fmla="*/ 1 h 726"/>
                <a:gd name="T10" fmla="*/ 736 w 736"/>
                <a:gd name="T11" fmla="*/ 220 h 726"/>
                <a:gd name="T12" fmla="*/ 487 w 736"/>
                <a:gd name="T13" fmla="*/ 322 h 726"/>
                <a:gd name="T14" fmla="*/ 385 w 736"/>
                <a:gd name="T15" fmla="*/ 258 h 726"/>
                <a:gd name="T16" fmla="*/ 274 w 736"/>
                <a:gd name="T17" fmla="*/ 363 h 726"/>
                <a:gd name="T18" fmla="*/ 386 w 736"/>
                <a:gd name="T19" fmla="*/ 469 h 726"/>
                <a:gd name="T20" fmla="*/ 401 w 736"/>
                <a:gd name="T21" fmla="*/ 468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726">
                  <a:moveTo>
                    <a:pt x="401" y="468"/>
                  </a:moveTo>
                  <a:cubicBezTo>
                    <a:pt x="439" y="723"/>
                    <a:pt x="439" y="723"/>
                    <a:pt x="439" y="723"/>
                  </a:cubicBezTo>
                  <a:cubicBezTo>
                    <a:pt x="422" y="725"/>
                    <a:pt x="405" y="726"/>
                    <a:pt x="389" y="726"/>
                  </a:cubicBezTo>
                  <a:cubicBezTo>
                    <a:pt x="177" y="726"/>
                    <a:pt x="4" y="563"/>
                    <a:pt x="2" y="363"/>
                  </a:cubicBezTo>
                  <a:cubicBezTo>
                    <a:pt x="0" y="163"/>
                    <a:pt x="171" y="0"/>
                    <a:pt x="382" y="1"/>
                  </a:cubicBezTo>
                  <a:cubicBezTo>
                    <a:pt x="535" y="1"/>
                    <a:pt x="674" y="87"/>
                    <a:pt x="736" y="220"/>
                  </a:cubicBezTo>
                  <a:cubicBezTo>
                    <a:pt x="487" y="322"/>
                    <a:pt x="487" y="322"/>
                    <a:pt x="487" y="322"/>
                  </a:cubicBezTo>
                  <a:cubicBezTo>
                    <a:pt x="470" y="285"/>
                    <a:pt x="430" y="258"/>
                    <a:pt x="385" y="258"/>
                  </a:cubicBezTo>
                  <a:cubicBezTo>
                    <a:pt x="323" y="258"/>
                    <a:pt x="274" y="305"/>
                    <a:pt x="274" y="363"/>
                  </a:cubicBezTo>
                  <a:cubicBezTo>
                    <a:pt x="275" y="421"/>
                    <a:pt x="325" y="469"/>
                    <a:pt x="386" y="469"/>
                  </a:cubicBezTo>
                  <a:cubicBezTo>
                    <a:pt x="391" y="469"/>
                    <a:pt x="396" y="468"/>
                    <a:pt x="401" y="468"/>
                  </a:cubicBezTo>
                  <a:close/>
                </a:path>
              </a:pathLst>
            </a:custGeom>
            <a:blipFill dpi="0" rotWithShape="0">
              <a:blip r:embed="rId2"/>
              <a:srcRect/>
              <a:stretch>
                <a:fillRect l="-29057" t="-69" r="-28915" b="-69"/>
              </a:stretch>
            </a:blip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00" name="Freeform 141">
              <a:extLst>
                <a:ext uri="{FF2B5EF4-FFF2-40B4-BE49-F238E27FC236}">
                  <a16:creationId xmlns:a16="http://schemas.microsoft.com/office/drawing/2014/main" id="{CE771870-D929-4F15-998C-4114EF78D72A}"/>
                </a:ext>
              </a:extLst>
            </p:cNvPr>
            <p:cNvSpPr>
              <a:spLocks/>
            </p:cNvSpPr>
            <p:nvPr userDrawn="1"/>
          </p:nvSpPr>
          <p:spPr bwMode="auto">
            <a:xfrm>
              <a:off x="6608420" y="1155742"/>
              <a:ext cx="3252788" cy="5580063"/>
            </a:xfrm>
            <a:custGeom>
              <a:avLst/>
              <a:gdLst>
                <a:gd name="T0" fmla="*/ 434 w 482"/>
                <a:gd name="T1" fmla="*/ 564 h 828"/>
                <a:gd name="T2" fmla="*/ 411 w 482"/>
                <a:gd name="T3" fmla="*/ 828 h 828"/>
                <a:gd name="T4" fmla="*/ 20 w 482"/>
                <a:gd name="T5" fmla="*/ 387 h 828"/>
                <a:gd name="T6" fmla="*/ 482 w 482"/>
                <a:gd name="T7" fmla="*/ 20 h 828"/>
                <a:gd name="T8" fmla="*/ 459 w 482"/>
                <a:gd name="T9" fmla="*/ 284 h 828"/>
                <a:gd name="T10" fmla="*/ 299 w 482"/>
                <a:gd name="T11" fmla="*/ 411 h 828"/>
                <a:gd name="T12" fmla="*/ 434 w 482"/>
                <a:gd name="T13" fmla="*/ 564 h 828"/>
              </a:gdLst>
              <a:ahLst/>
              <a:cxnLst>
                <a:cxn ang="0">
                  <a:pos x="T0" y="T1"/>
                </a:cxn>
                <a:cxn ang="0">
                  <a:pos x="T2" y="T3"/>
                </a:cxn>
                <a:cxn ang="0">
                  <a:pos x="T4" y="T5"/>
                </a:cxn>
                <a:cxn ang="0">
                  <a:pos x="T6" y="T7"/>
                </a:cxn>
                <a:cxn ang="0">
                  <a:pos x="T8" y="T9"/>
                </a:cxn>
                <a:cxn ang="0">
                  <a:pos x="T10" y="T11"/>
                </a:cxn>
                <a:cxn ang="0">
                  <a:pos x="T12" y="T13"/>
                </a:cxn>
              </a:cxnLst>
              <a:rect l="0" t="0" r="r" b="b"/>
              <a:pathLst>
                <a:path w="482" h="828">
                  <a:moveTo>
                    <a:pt x="434" y="564"/>
                  </a:moveTo>
                  <a:cubicBezTo>
                    <a:pt x="411" y="828"/>
                    <a:pt x="411" y="828"/>
                    <a:pt x="411" y="828"/>
                  </a:cubicBezTo>
                  <a:cubicBezTo>
                    <a:pt x="176" y="807"/>
                    <a:pt x="0" y="610"/>
                    <a:pt x="20" y="387"/>
                  </a:cubicBezTo>
                  <a:cubicBezTo>
                    <a:pt x="39" y="164"/>
                    <a:pt x="246" y="0"/>
                    <a:pt x="482" y="20"/>
                  </a:cubicBezTo>
                  <a:cubicBezTo>
                    <a:pt x="459" y="284"/>
                    <a:pt x="459" y="284"/>
                    <a:pt x="459" y="284"/>
                  </a:cubicBezTo>
                  <a:cubicBezTo>
                    <a:pt x="377" y="277"/>
                    <a:pt x="306" y="334"/>
                    <a:pt x="299" y="411"/>
                  </a:cubicBezTo>
                  <a:cubicBezTo>
                    <a:pt x="292" y="488"/>
                    <a:pt x="353" y="556"/>
                    <a:pt x="434" y="564"/>
                  </a:cubicBezTo>
                  <a:close/>
                </a:path>
              </a:pathLst>
            </a:custGeom>
            <a:blipFill dpi="0" rotWithShape="0">
              <a:blip r:embed="rId3"/>
              <a:srcRect/>
              <a:stretch>
                <a:fillRect l="-83552" t="-12490" r="-158690" b="2118"/>
              </a:stretch>
            </a:blip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grpSp>
      <p:sp>
        <p:nvSpPr>
          <p:cNvPr id="9801" name="副标题 2"/>
          <p:cNvSpPr>
            <a:spLocks noGrp="1"/>
          </p:cNvSpPr>
          <p:nvPr userDrawn="1">
            <p:ph type="subTitle" idx="1"/>
          </p:nvPr>
        </p:nvSpPr>
        <p:spPr>
          <a:xfrm>
            <a:off x="1261454" y="2829983"/>
            <a:ext cx="5357061" cy="558799"/>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1261454" y="1572052"/>
            <a:ext cx="5357061" cy="1257932"/>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261454" y="4485113"/>
            <a:ext cx="2403095" cy="296271"/>
          </a:xfrm>
          <a:prstGeom prst="roundRect">
            <a:avLst>
              <a:gd name="adj" fmla="val 50000"/>
            </a:avLst>
          </a:prstGeom>
          <a:solidFill>
            <a:schemeClr val="accent1"/>
          </a:solidFill>
        </p:spPr>
        <p:txBody>
          <a:bodyPr vert="horz" anchor="ctr">
            <a:noAutofit/>
          </a:bodyPr>
          <a:lstStyle>
            <a:lvl1pPr marL="0" indent="0" algn="l">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261454" y="4948136"/>
            <a:ext cx="5357061"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59" name="任意多边形: 形状 58">
            <a:extLst>
              <a:ext uri="{FF2B5EF4-FFF2-40B4-BE49-F238E27FC236}">
                <a16:creationId xmlns:a16="http://schemas.microsoft.com/office/drawing/2014/main" id="{7DF4A34E-0818-4015-8B7A-A0B63CCB16F2}"/>
              </a:ext>
            </a:extLst>
          </p:cNvPr>
          <p:cNvSpPr/>
          <p:nvPr userDrawn="1"/>
        </p:nvSpPr>
        <p:spPr>
          <a:xfrm>
            <a:off x="-4165" y="1547326"/>
            <a:ext cx="847489" cy="3763348"/>
          </a:xfrm>
          <a:custGeom>
            <a:avLst/>
            <a:gdLst>
              <a:gd name="connsiteX0" fmla="*/ 0 w 847489"/>
              <a:gd name="connsiteY0" fmla="*/ 0 h 3763348"/>
              <a:gd name="connsiteX1" fmla="*/ 109174 w 847489"/>
              <a:gd name="connsiteY1" fmla="*/ 99224 h 3763348"/>
              <a:gd name="connsiteX2" fmla="*/ 847489 w 847489"/>
              <a:gd name="connsiteY2" fmla="*/ 1881674 h 3763348"/>
              <a:gd name="connsiteX3" fmla="*/ 109174 w 847489"/>
              <a:gd name="connsiteY3" fmla="*/ 3664124 h 3763348"/>
              <a:gd name="connsiteX4" fmla="*/ 0 w 847489"/>
              <a:gd name="connsiteY4" fmla="*/ 3763348 h 3763348"/>
              <a:gd name="connsiteX5" fmla="*/ 0 w 847489"/>
              <a:gd name="connsiteY5" fmla="*/ 3421337 h 3763348"/>
              <a:gd name="connsiteX6" fmla="*/ 83306 w 847489"/>
              <a:gd name="connsiteY6" fmla="*/ 3329677 h 3763348"/>
              <a:gd name="connsiteX7" fmla="*/ 603126 w 847489"/>
              <a:gd name="connsiteY7" fmla="*/ 1881674 h 3763348"/>
              <a:gd name="connsiteX8" fmla="*/ 83306 w 847489"/>
              <a:gd name="connsiteY8" fmla="*/ 433671 h 3763348"/>
              <a:gd name="connsiteX9" fmla="*/ 0 w 847489"/>
              <a:gd name="connsiteY9" fmla="*/ 342011 h 376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489" h="3763348">
                <a:moveTo>
                  <a:pt x="0" y="0"/>
                </a:moveTo>
                <a:lnTo>
                  <a:pt x="109174" y="99224"/>
                </a:lnTo>
                <a:cubicBezTo>
                  <a:pt x="565343" y="555393"/>
                  <a:pt x="847489" y="1185584"/>
                  <a:pt x="847489" y="1881674"/>
                </a:cubicBezTo>
                <a:cubicBezTo>
                  <a:pt x="847489" y="2577764"/>
                  <a:pt x="565343" y="3207956"/>
                  <a:pt x="109174" y="3664124"/>
                </a:cubicBezTo>
                <a:lnTo>
                  <a:pt x="0" y="3763348"/>
                </a:lnTo>
                <a:lnTo>
                  <a:pt x="0" y="3421337"/>
                </a:lnTo>
                <a:lnTo>
                  <a:pt x="83306" y="3329677"/>
                </a:lnTo>
                <a:cubicBezTo>
                  <a:pt x="408049" y="2936181"/>
                  <a:pt x="603126" y="2431709"/>
                  <a:pt x="603126" y="1881674"/>
                </a:cubicBezTo>
                <a:cubicBezTo>
                  <a:pt x="603126" y="1331640"/>
                  <a:pt x="408049" y="827168"/>
                  <a:pt x="83306" y="433671"/>
                </a:cubicBezTo>
                <a:lnTo>
                  <a:pt x="0" y="3420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45352735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6A7412E-6CD9-48A8-913F-20274BAB91DC}"/>
              </a:ext>
            </a:extLst>
          </p:cNvPr>
          <p:cNvGrpSpPr/>
          <p:nvPr userDrawn="1"/>
        </p:nvGrpSpPr>
        <p:grpSpPr>
          <a:xfrm>
            <a:off x="8892565" y="3543304"/>
            <a:ext cx="2973193" cy="3083733"/>
            <a:chOff x="6608420" y="1155742"/>
            <a:chExt cx="5380038" cy="5580063"/>
          </a:xfrm>
        </p:grpSpPr>
        <p:sp>
          <p:nvSpPr>
            <p:cNvPr id="13" name="Freeform 138">
              <a:extLst>
                <a:ext uri="{FF2B5EF4-FFF2-40B4-BE49-F238E27FC236}">
                  <a16:creationId xmlns:a16="http://schemas.microsoft.com/office/drawing/2014/main" id="{876DADCF-BB9B-4238-8328-7F843B66D19C}"/>
                </a:ext>
              </a:extLst>
            </p:cNvPr>
            <p:cNvSpPr>
              <a:spLocks noEditPoints="1"/>
            </p:cNvSpPr>
            <p:nvPr userDrawn="1"/>
          </p:nvSpPr>
          <p:spPr bwMode="auto">
            <a:xfrm>
              <a:off x="7594258" y="2086017"/>
              <a:ext cx="4062413" cy="3854450"/>
            </a:xfrm>
            <a:custGeom>
              <a:avLst/>
              <a:gdLst>
                <a:gd name="T0" fmla="*/ 324 w 602"/>
                <a:gd name="T1" fmla="*/ 14 h 572"/>
                <a:gd name="T2" fmla="*/ 588 w 602"/>
                <a:gd name="T3" fmla="*/ 311 h 572"/>
                <a:gd name="T4" fmla="*/ 277 w 602"/>
                <a:gd name="T5" fmla="*/ 558 h 572"/>
                <a:gd name="T6" fmla="*/ 13 w 602"/>
                <a:gd name="T7" fmla="*/ 261 h 572"/>
                <a:gd name="T8" fmla="*/ 324 w 602"/>
                <a:gd name="T9" fmla="*/ 14 h 572"/>
                <a:gd name="T10" fmla="*/ 297 w 602"/>
                <a:gd name="T11" fmla="*/ 331 h 572"/>
                <a:gd name="T12" fmla="*/ 348 w 602"/>
                <a:gd name="T13" fmla="*/ 290 h 572"/>
                <a:gd name="T14" fmla="*/ 305 w 602"/>
                <a:gd name="T15" fmla="*/ 241 h 572"/>
                <a:gd name="T16" fmla="*/ 253 w 602"/>
                <a:gd name="T17" fmla="*/ 282 h 572"/>
                <a:gd name="T18" fmla="*/ 297 w 602"/>
                <a:gd name="T19" fmla="*/ 33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572">
                  <a:moveTo>
                    <a:pt x="324" y="14"/>
                  </a:moveTo>
                  <a:cubicBezTo>
                    <a:pt x="483" y="28"/>
                    <a:pt x="602" y="161"/>
                    <a:pt x="588" y="311"/>
                  </a:cubicBezTo>
                  <a:cubicBezTo>
                    <a:pt x="575" y="461"/>
                    <a:pt x="436" y="572"/>
                    <a:pt x="277" y="558"/>
                  </a:cubicBezTo>
                  <a:cubicBezTo>
                    <a:pt x="118" y="544"/>
                    <a:pt x="0" y="411"/>
                    <a:pt x="13" y="261"/>
                  </a:cubicBezTo>
                  <a:cubicBezTo>
                    <a:pt x="26" y="110"/>
                    <a:pt x="165" y="0"/>
                    <a:pt x="324" y="14"/>
                  </a:cubicBezTo>
                  <a:close/>
                  <a:moveTo>
                    <a:pt x="297" y="331"/>
                  </a:moveTo>
                  <a:cubicBezTo>
                    <a:pt x="323" y="333"/>
                    <a:pt x="346" y="315"/>
                    <a:pt x="348" y="290"/>
                  </a:cubicBezTo>
                  <a:cubicBezTo>
                    <a:pt x="350" y="265"/>
                    <a:pt x="331" y="243"/>
                    <a:pt x="305" y="241"/>
                  </a:cubicBezTo>
                  <a:cubicBezTo>
                    <a:pt x="278" y="239"/>
                    <a:pt x="255" y="257"/>
                    <a:pt x="253" y="282"/>
                  </a:cubicBezTo>
                  <a:cubicBezTo>
                    <a:pt x="251" y="307"/>
                    <a:pt x="270" y="329"/>
                    <a:pt x="297" y="331"/>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39">
              <a:extLst>
                <a:ext uri="{FF2B5EF4-FFF2-40B4-BE49-F238E27FC236}">
                  <a16:creationId xmlns:a16="http://schemas.microsoft.com/office/drawing/2014/main" id="{337A8404-1D43-43DC-840A-D0D690D826D7}"/>
                </a:ext>
              </a:extLst>
            </p:cNvPr>
            <p:cNvSpPr>
              <a:spLocks/>
            </p:cNvSpPr>
            <p:nvPr userDrawn="1"/>
          </p:nvSpPr>
          <p:spPr bwMode="auto">
            <a:xfrm>
              <a:off x="7343433" y="1782805"/>
              <a:ext cx="4630738" cy="3302000"/>
            </a:xfrm>
            <a:custGeom>
              <a:avLst/>
              <a:gdLst>
                <a:gd name="T0" fmla="*/ 267 w 686"/>
                <a:gd name="T1" fmla="*/ 357 h 490"/>
                <a:gd name="T2" fmla="*/ 27 w 686"/>
                <a:gd name="T3" fmla="*/ 445 h 490"/>
                <a:gd name="T4" fmla="*/ 5 w 686"/>
                <a:gd name="T5" fmla="*/ 302 h 490"/>
                <a:gd name="T6" fmla="*/ 365 w 686"/>
                <a:gd name="T7" fmla="*/ 16 h 490"/>
                <a:gd name="T8" fmla="*/ 670 w 686"/>
                <a:gd name="T9" fmla="*/ 360 h 490"/>
                <a:gd name="T10" fmla="*/ 628 w 686"/>
                <a:gd name="T11" fmla="*/ 490 h 490"/>
                <a:gd name="T12" fmla="*/ 403 w 686"/>
                <a:gd name="T13" fmla="*/ 367 h 490"/>
                <a:gd name="T14" fmla="*/ 413 w 686"/>
                <a:gd name="T15" fmla="*/ 337 h 490"/>
                <a:gd name="T16" fmla="*/ 344 w 686"/>
                <a:gd name="T17" fmla="*/ 260 h 490"/>
                <a:gd name="T18" fmla="*/ 262 w 686"/>
                <a:gd name="T19" fmla="*/ 324 h 490"/>
                <a:gd name="T20" fmla="*/ 267 w 686"/>
                <a:gd name="T21" fmla="*/ 35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6" h="490">
                  <a:moveTo>
                    <a:pt x="267" y="357"/>
                  </a:moveTo>
                  <a:cubicBezTo>
                    <a:pt x="27" y="445"/>
                    <a:pt x="27" y="445"/>
                    <a:pt x="27" y="445"/>
                  </a:cubicBezTo>
                  <a:cubicBezTo>
                    <a:pt x="8" y="399"/>
                    <a:pt x="0" y="350"/>
                    <a:pt x="5" y="302"/>
                  </a:cubicBezTo>
                  <a:cubicBezTo>
                    <a:pt x="20" y="128"/>
                    <a:pt x="181" y="0"/>
                    <a:pt x="365" y="16"/>
                  </a:cubicBezTo>
                  <a:cubicBezTo>
                    <a:pt x="549" y="32"/>
                    <a:pt x="686" y="186"/>
                    <a:pt x="670" y="360"/>
                  </a:cubicBezTo>
                  <a:cubicBezTo>
                    <a:pt x="666" y="406"/>
                    <a:pt x="652" y="450"/>
                    <a:pt x="628" y="490"/>
                  </a:cubicBezTo>
                  <a:cubicBezTo>
                    <a:pt x="403" y="367"/>
                    <a:pt x="403" y="367"/>
                    <a:pt x="403" y="367"/>
                  </a:cubicBezTo>
                  <a:cubicBezTo>
                    <a:pt x="409" y="358"/>
                    <a:pt x="412" y="348"/>
                    <a:pt x="413" y="337"/>
                  </a:cubicBezTo>
                  <a:cubicBezTo>
                    <a:pt x="416" y="298"/>
                    <a:pt x="385" y="263"/>
                    <a:pt x="344" y="260"/>
                  </a:cubicBezTo>
                  <a:cubicBezTo>
                    <a:pt x="302" y="256"/>
                    <a:pt x="266" y="285"/>
                    <a:pt x="262" y="324"/>
                  </a:cubicBezTo>
                  <a:cubicBezTo>
                    <a:pt x="261" y="336"/>
                    <a:pt x="263" y="347"/>
                    <a:pt x="267" y="35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40">
              <a:extLst>
                <a:ext uri="{FF2B5EF4-FFF2-40B4-BE49-F238E27FC236}">
                  <a16:creationId xmlns:a16="http://schemas.microsoft.com/office/drawing/2014/main" id="{B137DFE1-093E-410F-BEF1-9300BBF5DE28}"/>
                </a:ext>
              </a:extLst>
            </p:cNvPr>
            <p:cNvSpPr>
              <a:spLocks/>
            </p:cNvSpPr>
            <p:nvPr userDrawn="1"/>
          </p:nvSpPr>
          <p:spPr bwMode="auto">
            <a:xfrm>
              <a:off x="7019583" y="1554205"/>
              <a:ext cx="4968875" cy="4892675"/>
            </a:xfrm>
            <a:custGeom>
              <a:avLst/>
              <a:gdLst>
                <a:gd name="T0" fmla="*/ 401 w 736"/>
                <a:gd name="T1" fmla="*/ 468 h 726"/>
                <a:gd name="T2" fmla="*/ 439 w 736"/>
                <a:gd name="T3" fmla="*/ 723 h 726"/>
                <a:gd name="T4" fmla="*/ 389 w 736"/>
                <a:gd name="T5" fmla="*/ 726 h 726"/>
                <a:gd name="T6" fmla="*/ 2 w 736"/>
                <a:gd name="T7" fmla="*/ 363 h 726"/>
                <a:gd name="T8" fmla="*/ 382 w 736"/>
                <a:gd name="T9" fmla="*/ 1 h 726"/>
                <a:gd name="T10" fmla="*/ 736 w 736"/>
                <a:gd name="T11" fmla="*/ 220 h 726"/>
                <a:gd name="T12" fmla="*/ 487 w 736"/>
                <a:gd name="T13" fmla="*/ 322 h 726"/>
                <a:gd name="T14" fmla="*/ 385 w 736"/>
                <a:gd name="T15" fmla="*/ 258 h 726"/>
                <a:gd name="T16" fmla="*/ 274 w 736"/>
                <a:gd name="T17" fmla="*/ 363 h 726"/>
                <a:gd name="T18" fmla="*/ 386 w 736"/>
                <a:gd name="T19" fmla="*/ 469 h 726"/>
                <a:gd name="T20" fmla="*/ 401 w 736"/>
                <a:gd name="T21" fmla="*/ 468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726">
                  <a:moveTo>
                    <a:pt x="401" y="468"/>
                  </a:moveTo>
                  <a:cubicBezTo>
                    <a:pt x="439" y="723"/>
                    <a:pt x="439" y="723"/>
                    <a:pt x="439" y="723"/>
                  </a:cubicBezTo>
                  <a:cubicBezTo>
                    <a:pt x="422" y="725"/>
                    <a:pt x="405" y="726"/>
                    <a:pt x="389" y="726"/>
                  </a:cubicBezTo>
                  <a:cubicBezTo>
                    <a:pt x="177" y="726"/>
                    <a:pt x="4" y="563"/>
                    <a:pt x="2" y="363"/>
                  </a:cubicBezTo>
                  <a:cubicBezTo>
                    <a:pt x="0" y="163"/>
                    <a:pt x="171" y="0"/>
                    <a:pt x="382" y="1"/>
                  </a:cubicBezTo>
                  <a:cubicBezTo>
                    <a:pt x="535" y="1"/>
                    <a:pt x="674" y="87"/>
                    <a:pt x="736" y="220"/>
                  </a:cubicBezTo>
                  <a:cubicBezTo>
                    <a:pt x="487" y="322"/>
                    <a:pt x="487" y="322"/>
                    <a:pt x="487" y="322"/>
                  </a:cubicBezTo>
                  <a:cubicBezTo>
                    <a:pt x="470" y="285"/>
                    <a:pt x="430" y="258"/>
                    <a:pt x="385" y="258"/>
                  </a:cubicBezTo>
                  <a:cubicBezTo>
                    <a:pt x="323" y="258"/>
                    <a:pt x="274" y="305"/>
                    <a:pt x="274" y="363"/>
                  </a:cubicBezTo>
                  <a:cubicBezTo>
                    <a:pt x="275" y="421"/>
                    <a:pt x="325" y="469"/>
                    <a:pt x="386" y="469"/>
                  </a:cubicBezTo>
                  <a:cubicBezTo>
                    <a:pt x="391" y="469"/>
                    <a:pt x="396" y="468"/>
                    <a:pt x="401" y="468"/>
                  </a:cubicBezTo>
                  <a:close/>
                </a:path>
              </a:pathLst>
            </a:custGeom>
            <a:noFill/>
            <a:ln w="2698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1">
              <a:extLst>
                <a:ext uri="{FF2B5EF4-FFF2-40B4-BE49-F238E27FC236}">
                  <a16:creationId xmlns:a16="http://schemas.microsoft.com/office/drawing/2014/main" id="{7666E4AD-59D5-41C7-9165-02344D6B92AB}"/>
                </a:ext>
              </a:extLst>
            </p:cNvPr>
            <p:cNvSpPr>
              <a:spLocks/>
            </p:cNvSpPr>
            <p:nvPr userDrawn="1"/>
          </p:nvSpPr>
          <p:spPr bwMode="auto">
            <a:xfrm>
              <a:off x="6608420" y="1155742"/>
              <a:ext cx="3252788" cy="5580063"/>
            </a:xfrm>
            <a:custGeom>
              <a:avLst/>
              <a:gdLst>
                <a:gd name="T0" fmla="*/ 434 w 482"/>
                <a:gd name="T1" fmla="*/ 564 h 828"/>
                <a:gd name="T2" fmla="*/ 411 w 482"/>
                <a:gd name="T3" fmla="*/ 828 h 828"/>
                <a:gd name="T4" fmla="*/ 20 w 482"/>
                <a:gd name="T5" fmla="*/ 387 h 828"/>
                <a:gd name="T6" fmla="*/ 482 w 482"/>
                <a:gd name="T7" fmla="*/ 20 h 828"/>
                <a:gd name="T8" fmla="*/ 459 w 482"/>
                <a:gd name="T9" fmla="*/ 284 h 828"/>
                <a:gd name="T10" fmla="*/ 299 w 482"/>
                <a:gd name="T11" fmla="*/ 411 h 828"/>
                <a:gd name="T12" fmla="*/ 434 w 482"/>
                <a:gd name="T13" fmla="*/ 564 h 828"/>
              </a:gdLst>
              <a:ahLst/>
              <a:cxnLst>
                <a:cxn ang="0">
                  <a:pos x="T0" y="T1"/>
                </a:cxn>
                <a:cxn ang="0">
                  <a:pos x="T2" y="T3"/>
                </a:cxn>
                <a:cxn ang="0">
                  <a:pos x="T4" y="T5"/>
                </a:cxn>
                <a:cxn ang="0">
                  <a:pos x="T6" y="T7"/>
                </a:cxn>
                <a:cxn ang="0">
                  <a:pos x="T8" y="T9"/>
                </a:cxn>
                <a:cxn ang="0">
                  <a:pos x="T10" y="T11"/>
                </a:cxn>
                <a:cxn ang="0">
                  <a:pos x="T12" y="T13"/>
                </a:cxn>
              </a:cxnLst>
              <a:rect l="0" t="0" r="r" b="b"/>
              <a:pathLst>
                <a:path w="482" h="828">
                  <a:moveTo>
                    <a:pt x="434" y="564"/>
                  </a:moveTo>
                  <a:cubicBezTo>
                    <a:pt x="411" y="828"/>
                    <a:pt x="411" y="828"/>
                    <a:pt x="411" y="828"/>
                  </a:cubicBezTo>
                  <a:cubicBezTo>
                    <a:pt x="176" y="807"/>
                    <a:pt x="0" y="610"/>
                    <a:pt x="20" y="387"/>
                  </a:cubicBezTo>
                  <a:cubicBezTo>
                    <a:pt x="39" y="164"/>
                    <a:pt x="246" y="0"/>
                    <a:pt x="482" y="20"/>
                  </a:cubicBezTo>
                  <a:cubicBezTo>
                    <a:pt x="459" y="284"/>
                    <a:pt x="459" y="284"/>
                    <a:pt x="459" y="284"/>
                  </a:cubicBezTo>
                  <a:cubicBezTo>
                    <a:pt x="377" y="277"/>
                    <a:pt x="306" y="334"/>
                    <a:pt x="299" y="411"/>
                  </a:cubicBezTo>
                  <a:cubicBezTo>
                    <a:pt x="292" y="488"/>
                    <a:pt x="353" y="556"/>
                    <a:pt x="434" y="564"/>
                  </a:cubicBezTo>
                  <a:close/>
                </a:path>
              </a:pathLst>
            </a:custGeom>
            <a:noFill/>
            <a:ln w="2698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0" name="标题 1"/>
          <p:cNvSpPr>
            <a:spLocks noGrp="1"/>
          </p:cNvSpPr>
          <p:nvPr userDrawn="1">
            <p:ph type="title"/>
          </p:nvPr>
        </p:nvSpPr>
        <p:spPr>
          <a:xfrm>
            <a:off x="2296673" y="2140143"/>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2297789" y="3035493"/>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
        <p:nvSpPr>
          <p:cNvPr id="19" name="任意多边形: 形状 18">
            <a:extLst>
              <a:ext uri="{FF2B5EF4-FFF2-40B4-BE49-F238E27FC236}">
                <a16:creationId xmlns:a16="http://schemas.microsoft.com/office/drawing/2014/main" id="{4F821294-379D-438E-8CA5-58DA42F8D47C}"/>
              </a:ext>
            </a:extLst>
          </p:cNvPr>
          <p:cNvSpPr/>
          <p:nvPr userDrawn="1"/>
        </p:nvSpPr>
        <p:spPr>
          <a:xfrm>
            <a:off x="1" y="824455"/>
            <a:ext cx="1501833" cy="4744628"/>
          </a:xfrm>
          <a:custGeom>
            <a:avLst/>
            <a:gdLst>
              <a:gd name="connsiteX0" fmla="*/ 0 w 1501833"/>
              <a:gd name="connsiteY0" fmla="*/ 0 h 4744628"/>
              <a:gd name="connsiteX1" fmla="*/ 126023 w 1501833"/>
              <a:gd name="connsiteY1" fmla="*/ 60708 h 4744628"/>
              <a:gd name="connsiteX2" fmla="*/ 1501833 w 1501833"/>
              <a:gd name="connsiteY2" fmla="*/ 2372314 h 4744628"/>
              <a:gd name="connsiteX3" fmla="*/ 126023 w 1501833"/>
              <a:gd name="connsiteY3" fmla="*/ 4683920 h 4744628"/>
              <a:gd name="connsiteX4" fmla="*/ 0 w 1501833"/>
              <a:gd name="connsiteY4" fmla="*/ 4744628 h 4744628"/>
              <a:gd name="connsiteX5" fmla="*/ 0 w 1501833"/>
              <a:gd name="connsiteY5" fmla="*/ 4455902 h 4744628"/>
              <a:gd name="connsiteX6" fmla="*/ 1917 w 1501833"/>
              <a:gd name="connsiteY6" fmla="*/ 4454979 h 4744628"/>
              <a:gd name="connsiteX7" fmla="*/ 1241467 w 1501833"/>
              <a:gd name="connsiteY7" fmla="*/ 2372314 h 4744628"/>
              <a:gd name="connsiteX8" fmla="*/ 1917 w 1501833"/>
              <a:gd name="connsiteY8" fmla="*/ 289650 h 4744628"/>
              <a:gd name="connsiteX9" fmla="*/ 0 w 1501833"/>
              <a:gd name="connsiteY9" fmla="*/ 288726 h 474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1833" h="4744628">
                <a:moveTo>
                  <a:pt x="0" y="0"/>
                </a:moveTo>
                <a:lnTo>
                  <a:pt x="126023" y="60708"/>
                </a:lnTo>
                <a:cubicBezTo>
                  <a:pt x="945517" y="505884"/>
                  <a:pt x="1501833" y="1374132"/>
                  <a:pt x="1501833" y="2372314"/>
                </a:cubicBezTo>
                <a:cubicBezTo>
                  <a:pt x="1501833" y="3370496"/>
                  <a:pt x="945517" y="4238744"/>
                  <a:pt x="126023" y="4683920"/>
                </a:cubicBezTo>
                <a:lnTo>
                  <a:pt x="0" y="4744628"/>
                </a:lnTo>
                <a:lnTo>
                  <a:pt x="0" y="4455902"/>
                </a:lnTo>
                <a:lnTo>
                  <a:pt x="1917" y="4454979"/>
                </a:lnTo>
                <a:cubicBezTo>
                  <a:pt x="740249" y="4053893"/>
                  <a:pt x="1241467" y="3271636"/>
                  <a:pt x="1241467" y="2372314"/>
                </a:cubicBezTo>
                <a:cubicBezTo>
                  <a:pt x="1241467" y="1472992"/>
                  <a:pt x="740249" y="690735"/>
                  <a:pt x="1917" y="289650"/>
                </a:cubicBezTo>
                <a:lnTo>
                  <a:pt x="0" y="2887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6393492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2021/11/3</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dirty="0"/>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950140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515100"/>
            <a:ext cx="1388536" cy="206381"/>
          </a:xfrm>
          <a:prstGeom prst="rect">
            <a:avLst/>
          </a:prstGeom>
        </p:spPr>
        <p:txBody>
          <a:bodyPr vert="horz" lIns="91440" tIns="45720" rIns="91440" bIns="45720" rtlCol="0" anchor="ctr"/>
          <a:lstStyle>
            <a:lvl1pPr algn="ctr">
              <a:defRPr sz="1000">
                <a:solidFill>
                  <a:schemeClr val="tx1"/>
                </a:solidFill>
              </a:defRPr>
            </a:lvl1pPr>
          </a:lstStyle>
          <a:p>
            <a:fld id="{6489D9C7-5DC6-4263-87FF-7C99F6FB63C3}" type="datetime1">
              <a:rPr lang="zh-CN" altLang="en-US" smtClean="0"/>
              <a:pPr/>
              <a:t>2021/11/3</a:t>
            </a:fld>
            <a:endParaRPr lang="zh-CN" altLang="en-US"/>
          </a:p>
        </p:txBody>
      </p:sp>
      <p:sp>
        <p:nvSpPr>
          <p:cNvPr id="5" name="页脚占位符 4"/>
          <p:cNvSpPr>
            <a:spLocks noGrp="1"/>
          </p:cNvSpPr>
          <p:nvPr>
            <p:ph type="ftr" sz="quarter" idx="3"/>
          </p:nvPr>
        </p:nvSpPr>
        <p:spPr>
          <a:xfrm>
            <a:off x="669924" y="6515100"/>
            <a:ext cx="4140201" cy="206381"/>
          </a:xfrm>
          <a:prstGeom prst="rect">
            <a:avLst/>
          </a:prstGeom>
        </p:spPr>
        <p:txBody>
          <a:bodyPr vert="horz" lIns="91440" tIns="45720" rIns="91440" bIns="45720" rtlCol="0" anchor="ctr"/>
          <a:lstStyle>
            <a:lvl1pPr algn="l">
              <a:defRPr sz="1000">
                <a:solidFill>
                  <a:schemeClr val="tx1"/>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515100"/>
            <a:ext cx="2909888" cy="206381"/>
          </a:xfrm>
          <a:prstGeom prst="rect">
            <a:avLst/>
          </a:prstGeom>
        </p:spPr>
        <p:txBody>
          <a:bodyPr vert="horz" lIns="91440" tIns="45720" rIns="91440" bIns="45720" rtlCol="0" anchor="ctr"/>
          <a:lstStyle>
            <a:lvl1pPr algn="r">
              <a:defRPr sz="1000">
                <a:solidFill>
                  <a:schemeClr val="tx1"/>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2021/11/3</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43405321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46.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0.png"/><Relationship Id="rId9" Type="http://schemas.openxmlformats.org/officeDocument/2006/relationships/image" Target="../media/image1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4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44.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ctrTitle"/>
          </p:nvPr>
        </p:nvSpPr>
        <p:spPr>
          <a:xfrm>
            <a:off x="1190626" y="1615861"/>
            <a:ext cx="10850562" cy="749082"/>
          </a:xfrm>
        </p:spPr>
        <p:txBody>
          <a:bodyPr/>
          <a:lstStyle/>
          <a:p>
            <a:r>
              <a:rPr lang="zh-CN" altLang="en-US" dirty="0"/>
              <a:t>基于图卷积特征的卷积神经网络的股票趋势预测</a:t>
            </a:r>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3578117" y="2705059"/>
            <a:ext cx="826410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副标题 2">
            <a:extLst>
              <a:ext uri="{FF2B5EF4-FFF2-40B4-BE49-F238E27FC236}">
                <a16:creationId xmlns:a16="http://schemas.microsoft.com/office/drawing/2014/main" id="{4C3577CC-D82C-4511-9F3B-65A5AADEAA38}"/>
              </a:ext>
            </a:extLst>
          </p:cNvPr>
          <p:cNvSpPr>
            <a:spLocks noGrp="1"/>
          </p:cNvSpPr>
          <p:nvPr>
            <p:ph type="subTitle" idx="1"/>
          </p:nvPr>
        </p:nvSpPr>
        <p:spPr>
          <a:xfrm>
            <a:off x="-574145" y="3045176"/>
            <a:ext cx="12615333" cy="475132"/>
          </a:xfrm>
        </p:spPr>
        <p:txBody>
          <a:bodyPr>
            <a:normAutofit/>
          </a:bodyPr>
          <a:lstStyle/>
          <a:p>
            <a:r>
              <a:rPr lang="en-US" altLang="zh-CN" dirty="0"/>
              <a:t>A novel graph convolutional feature based convolutional neural network for stock trend prediction</a:t>
            </a:r>
            <a:endParaRPr lang="zh-CN" altLang="en-US"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853CF0-F40E-4B01-82CF-6672BB7BF7BE}"/>
              </a:ext>
            </a:extLst>
          </p:cNvPr>
          <p:cNvSpPr>
            <a:spLocks noGrp="1"/>
          </p:cNvSpPr>
          <p:nvPr>
            <p:ph type="title"/>
          </p:nvPr>
        </p:nvSpPr>
        <p:spPr/>
        <p:txBody>
          <a:bodyPr/>
          <a:lstStyle/>
          <a:p>
            <a:r>
              <a:rPr lang="zh-CN" altLang="en-US" dirty="0"/>
              <a:t>相关股票发现</a:t>
            </a:r>
          </a:p>
        </p:txBody>
      </p:sp>
      <p:sp>
        <p:nvSpPr>
          <p:cNvPr id="4" name="页脚占位符 3">
            <a:extLst>
              <a:ext uri="{FF2B5EF4-FFF2-40B4-BE49-F238E27FC236}">
                <a16:creationId xmlns:a16="http://schemas.microsoft.com/office/drawing/2014/main" id="{1AD482CF-1BAC-489C-A6CA-A488C7E888A1}"/>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9AA6A3F5-4D19-4863-B21B-25426899AC5A}"/>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dirty="0"/>
          </a:p>
        </p:txBody>
      </p:sp>
      <p:sp>
        <p:nvSpPr>
          <p:cNvPr id="8" name="文本框 7">
            <a:extLst>
              <a:ext uri="{FF2B5EF4-FFF2-40B4-BE49-F238E27FC236}">
                <a16:creationId xmlns:a16="http://schemas.microsoft.com/office/drawing/2014/main" id="{A87DA738-DE99-41F2-9D84-C9495F5C5668}"/>
              </a:ext>
            </a:extLst>
          </p:cNvPr>
          <p:cNvSpPr txBox="1"/>
          <p:nvPr/>
        </p:nvSpPr>
        <p:spPr>
          <a:xfrm>
            <a:off x="669924" y="1031129"/>
            <a:ext cx="10464801" cy="1673806"/>
          </a:xfrm>
          <a:prstGeom prst="rect">
            <a:avLst/>
          </a:prstGeom>
          <a:noFill/>
        </p:spPr>
        <p:txBody>
          <a:bodyPr wrap="square">
            <a:spAutoFit/>
          </a:bodyPr>
          <a:lstStyle/>
          <a:p>
            <a:pPr>
              <a:lnSpc>
                <a:spcPct val="200000"/>
              </a:lnSpc>
            </a:pPr>
            <a:r>
              <a:rPr lang="zh-CN" altLang="en-US" dirty="0"/>
              <a:t>由于股票市场规模巨大，本文选取几个相关的股票来代表整个市场。</a:t>
            </a:r>
            <a:endParaRPr lang="en-US" altLang="zh-CN" dirty="0"/>
          </a:p>
          <a:p>
            <a:pPr>
              <a:lnSpc>
                <a:spcPct val="200000"/>
              </a:lnSpc>
            </a:pPr>
            <a:r>
              <a:rPr lang="zh-CN" altLang="en-US" dirty="0"/>
              <a:t>我们根据目标股票与其他股票之间的关系选择相关股票</a:t>
            </a:r>
            <a:endParaRPr lang="en-US" altLang="zh-CN" dirty="0"/>
          </a:p>
          <a:p>
            <a:pPr>
              <a:lnSpc>
                <a:spcPct val="200000"/>
              </a:lnSpc>
            </a:pPr>
            <a:r>
              <a:rPr lang="zh-CN" altLang="en-US" dirty="0"/>
              <a:t>使用</a:t>
            </a:r>
            <a:r>
              <a:rPr lang="en-US" altLang="zh-CN" dirty="0"/>
              <a:t>Spearman rank-order correlation</a:t>
            </a:r>
            <a:r>
              <a:rPr lang="zh-CN" altLang="en-US" dirty="0"/>
              <a:t>来度量股票之间的关系。</a:t>
            </a:r>
          </a:p>
        </p:txBody>
      </p:sp>
      <p:grpSp>
        <p:nvGrpSpPr>
          <p:cNvPr id="35" name="组合 34">
            <a:extLst>
              <a:ext uri="{FF2B5EF4-FFF2-40B4-BE49-F238E27FC236}">
                <a16:creationId xmlns:a16="http://schemas.microsoft.com/office/drawing/2014/main" id="{6579290A-3A05-418F-A779-FAF4C35095EA}"/>
              </a:ext>
            </a:extLst>
          </p:cNvPr>
          <p:cNvGrpSpPr/>
          <p:nvPr/>
        </p:nvGrpSpPr>
        <p:grpSpPr>
          <a:xfrm>
            <a:off x="577649" y="2888100"/>
            <a:ext cx="10436426" cy="1300045"/>
            <a:chOff x="800297" y="2218311"/>
            <a:chExt cx="10436426" cy="1300045"/>
          </a:xfrm>
        </p:grpSpPr>
        <p:pic>
          <p:nvPicPr>
            <p:cNvPr id="14" name="图片 13">
              <a:extLst>
                <a:ext uri="{FF2B5EF4-FFF2-40B4-BE49-F238E27FC236}">
                  <a16:creationId xmlns:a16="http://schemas.microsoft.com/office/drawing/2014/main" id="{7072882D-47E5-4D9E-A64D-941427A9BA30}"/>
                </a:ext>
              </a:extLst>
            </p:cNvPr>
            <p:cNvPicPr>
              <a:picLocks noChangeAspect="1"/>
            </p:cNvPicPr>
            <p:nvPr/>
          </p:nvPicPr>
          <p:blipFill>
            <a:blip r:embed="rId2"/>
            <a:stretch>
              <a:fillRect/>
            </a:stretch>
          </p:blipFill>
          <p:spPr>
            <a:xfrm>
              <a:off x="5841999" y="2680521"/>
              <a:ext cx="1543050" cy="390525"/>
            </a:xfrm>
            <a:prstGeom prst="rect">
              <a:avLst/>
            </a:prstGeom>
          </p:spPr>
        </p:pic>
        <p:pic>
          <p:nvPicPr>
            <p:cNvPr id="25" name="图片 24">
              <a:extLst>
                <a:ext uri="{FF2B5EF4-FFF2-40B4-BE49-F238E27FC236}">
                  <a16:creationId xmlns:a16="http://schemas.microsoft.com/office/drawing/2014/main" id="{FE1CB84A-0DA8-4053-8C98-211A867BCFE0}"/>
                </a:ext>
              </a:extLst>
            </p:cNvPr>
            <p:cNvPicPr>
              <a:picLocks noChangeAspect="1"/>
            </p:cNvPicPr>
            <p:nvPr/>
          </p:nvPicPr>
          <p:blipFill>
            <a:blip r:embed="rId3"/>
            <a:stretch>
              <a:fillRect/>
            </a:stretch>
          </p:blipFill>
          <p:spPr>
            <a:xfrm>
              <a:off x="8636000" y="2307180"/>
              <a:ext cx="2543175" cy="409575"/>
            </a:xfrm>
            <a:prstGeom prst="rect">
              <a:avLst/>
            </a:prstGeom>
          </p:spPr>
        </p:pic>
        <p:pic>
          <p:nvPicPr>
            <p:cNvPr id="27" name="图片 26">
              <a:extLst>
                <a:ext uri="{FF2B5EF4-FFF2-40B4-BE49-F238E27FC236}">
                  <a16:creationId xmlns:a16="http://schemas.microsoft.com/office/drawing/2014/main" id="{D2DDF0F1-4649-48E7-9B67-583DB6571DC6}"/>
                </a:ext>
              </a:extLst>
            </p:cNvPr>
            <p:cNvPicPr>
              <a:picLocks noChangeAspect="1"/>
            </p:cNvPicPr>
            <p:nvPr/>
          </p:nvPicPr>
          <p:blipFill>
            <a:blip r:embed="rId4"/>
            <a:stretch>
              <a:fillRect/>
            </a:stretch>
          </p:blipFill>
          <p:spPr>
            <a:xfrm>
              <a:off x="8684023" y="3080206"/>
              <a:ext cx="2552700" cy="438150"/>
            </a:xfrm>
            <a:prstGeom prst="rect">
              <a:avLst/>
            </a:prstGeom>
          </p:spPr>
        </p:pic>
        <p:sp>
          <p:nvSpPr>
            <p:cNvPr id="28" name="箭头: 右 27">
              <a:extLst>
                <a:ext uri="{FF2B5EF4-FFF2-40B4-BE49-F238E27FC236}">
                  <a16:creationId xmlns:a16="http://schemas.microsoft.com/office/drawing/2014/main" id="{C5CBBC9E-E420-4584-AD7C-7F7116715B50}"/>
                </a:ext>
              </a:extLst>
            </p:cNvPr>
            <p:cNvSpPr/>
            <p:nvPr/>
          </p:nvSpPr>
          <p:spPr>
            <a:xfrm>
              <a:off x="7571972" y="2771426"/>
              <a:ext cx="552450" cy="2274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左大括号 29">
              <a:extLst>
                <a:ext uri="{FF2B5EF4-FFF2-40B4-BE49-F238E27FC236}">
                  <a16:creationId xmlns:a16="http://schemas.microsoft.com/office/drawing/2014/main" id="{7FA6F8F7-235E-45FA-BB32-AB67ED486ED1}"/>
                </a:ext>
              </a:extLst>
            </p:cNvPr>
            <p:cNvSpPr/>
            <p:nvPr/>
          </p:nvSpPr>
          <p:spPr>
            <a:xfrm>
              <a:off x="8429625" y="2422837"/>
              <a:ext cx="171449" cy="8442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8F2C1CE5-7444-4D70-B386-8ACD72E1E404}"/>
                </a:ext>
              </a:extLst>
            </p:cNvPr>
            <p:cNvPicPr>
              <a:picLocks noChangeAspect="1"/>
            </p:cNvPicPr>
            <p:nvPr/>
          </p:nvPicPr>
          <p:blipFill>
            <a:blip r:embed="rId5"/>
            <a:stretch>
              <a:fillRect/>
            </a:stretch>
          </p:blipFill>
          <p:spPr>
            <a:xfrm>
              <a:off x="800297" y="2511080"/>
              <a:ext cx="3505200" cy="600075"/>
            </a:xfrm>
            <a:prstGeom prst="rect">
              <a:avLst/>
            </a:prstGeom>
          </p:spPr>
        </p:pic>
        <p:cxnSp>
          <p:nvCxnSpPr>
            <p:cNvPr id="32" name="直接箭头连接符 31">
              <a:extLst>
                <a:ext uri="{FF2B5EF4-FFF2-40B4-BE49-F238E27FC236}">
                  <a16:creationId xmlns:a16="http://schemas.microsoft.com/office/drawing/2014/main" id="{7E47ABCD-593B-421C-8122-9958E93A6BC3}"/>
                </a:ext>
              </a:extLst>
            </p:cNvPr>
            <p:cNvCxnSpPr>
              <a:cxnSpLocks/>
            </p:cNvCxnSpPr>
            <p:nvPr/>
          </p:nvCxnSpPr>
          <p:spPr>
            <a:xfrm flipV="1">
              <a:off x="2400099" y="2398591"/>
              <a:ext cx="704850" cy="224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CE24B56A-F45C-43EB-83D4-29C802DC3A89}"/>
                </a:ext>
              </a:extLst>
            </p:cNvPr>
            <p:cNvSpPr txBox="1"/>
            <p:nvPr/>
          </p:nvSpPr>
          <p:spPr>
            <a:xfrm>
              <a:off x="3104949" y="2218311"/>
              <a:ext cx="240109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t>股票</a:t>
              </a:r>
              <a:r>
                <a:rPr lang="en-US" altLang="zh-CN" dirty="0" err="1"/>
                <a:t>i</a:t>
              </a:r>
              <a:r>
                <a:rPr lang="zh-CN" altLang="en-US" dirty="0"/>
                <a:t>在</a:t>
              </a:r>
              <a:r>
                <a:rPr lang="en-US" altLang="zh-CN" dirty="0"/>
                <a:t>t</a:t>
              </a:r>
              <a:r>
                <a:rPr lang="zh-CN" altLang="en-US" dirty="0"/>
                <a:t>时刻的收盘价</a:t>
              </a:r>
            </a:p>
          </p:txBody>
        </p:sp>
        <p:sp>
          <p:nvSpPr>
            <p:cNvPr id="34" name="箭头: 右 33">
              <a:extLst>
                <a:ext uri="{FF2B5EF4-FFF2-40B4-BE49-F238E27FC236}">
                  <a16:creationId xmlns:a16="http://schemas.microsoft.com/office/drawing/2014/main" id="{F32D4DEC-B408-4BB5-8370-21C03BF9BD65}"/>
                </a:ext>
              </a:extLst>
            </p:cNvPr>
            <p:cNvSpPr/>
            <p:nvPr/>
          </p:nvSpPr>
          <p:spPr>
            <a:xfrm>
              <a:off x="4867870" y="2775738"/>
              <a:ext cx="638175" cy="2398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EFFFD3B-C157-41F2-A3CD-1A0BF8B50475}"/>
                  </a:ext>
                </a:extLst>
              </p:cNvPr>
              <p:cNvSpPr txBox="1"/>
              <p:nvPr/>
            </p:nvSpPr>
            <p:spPr>
              <a:xfrm>
                <a:off x="669924" y="5838825"/>
                <a:ext cx="3530797" cy="395045"/>
              </a:xfrm>
              <a:prstGeom prst="rect">
                <a:avLst/>
              </a:prstGeom>
              <a:noFill/>
            </p:spPr>
            <p:txBody>
              <a:bodyPr wrap="square" rtlCol="0">
                <a:spAutoFit/>
              </a:bodyPr>
              <a:lstStyle/>
              <a:p>
                <a:r>
                  <a:rPr lang="en-US" altLang="zh-CN" dirty="0"/>
                  <a:t>n</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r>
                          <m:rPr>
                            <m:sty m:val="p"/>
                          </m:rPr>
                          <a:rPr lang="en-US" altLang="zh-CN" i="1">
                            <a:latin typeface="Cambria Math" panose="02040503050406030204" pitchFamily="18" charset="0"/>
                          </a:rPr>
                          <m:t>ank</m:t>
                        </m:r>
                      </m:e>
                      <m:sub>
                        <m:r>
                          <m:rPr>
                            <m:sty m:val="p"/>
                          </m:rPr>
                          <a:rPr lang="en-US" altLang="zh-CN" i="1">
                            <a:latin typeface="Cambria Math" panose="02040503050406030204" pitchFamily="18" charset="0"/>
                          </a:rPr>
                          <m:t>i</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r>
                          <m:rPr>
                            <m:sty m:val="p"/>
                          </m:rPr>
                          <a:rPr lang="en-US" altLang="zh-CN" i="1">
                            <a:latin typeface="Cambria Math" panose="02040503050406030204" pitchFamily="18" charset="0"/>
                          </a:rPr>
                          <m:t>ank</m:t>
                        </m:r>
                      </m:e>
                      <m:sub>
                        <m:r>
                          <m:rPr>
                            <m:sty m:val="p"/>
                          </m:rPr>
                          <a:rPr lang="en-US" altLang="zh-CN" i="1">
                            <a:latin typeface="Cambria Math" panose="02040503050406030204" pitchFamily="18" charset="0"/>
                          </a:rPr>
                          <m:t>j</m:t>
                        </m:r>
                      </m:sub>
                    </m:sSub>
                  </m:oMath>
                </a14:m>
                <a:r>
                  <a:rPr lang="zh-CN" altLang="en-US" dirty="0"/>
                  <a:t>的长度</a:t>
                </a:r>
                <a:endParaRPr lang="en-US" altLang="zh-CN" dirty="0"/>
              </a:p>
            </p:txBody>
          </p:sp>
        </mc:Choice>
        <mc:Fallback xmlns="">
          <p:sp>
            <p:nvSpPr>
              <p:cNvPr id="39" name="文本框 38">
                <a:extLst>
                  <a:ext uri="{FF2B5EF4-FFF2-40B4-BE49-F238E27FC236}">
                    <a16:creationId xmlns:a16="http://schemas.microsoft.com/office/drawing/2014/main" id="{4EFFFD3B-C157-41F2-A3CD-1A0BF8B50475}"/>
                  </a:ext>
                </a:extLst>
              </p:cNvPr>
              <p:cNvSpPr txBox="1">
                <a:spLocks noRot="1" noChangeAspect="1" noMove="1" noResize="1" noEditPoints="1" noAdjustHandles="1" noChangeArrowheads="1" noChangeShapeType="1" noTextEdit="1"/>
              </p:cNvSpPr>
              <p:nvPr/>
            </p:nvSpPr>
            <p:spPr>
              <a:xfrm>
                <a:off x="669924" y="5838825"/>
                <a:ext cx="3530797" cy="395045"/>
              </a:xfrm>
              <a:prstGeom prst="rect">
                <a:avLst/>
              </a:prstGeom>
              <a:blipFill>
                <a:blip r:embed="rId7"/>
                <a:stretch>
                  <a:fillRect l="-1554" t="-9231"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93CFA28-EE58-4DE3-AC5B-1CCEB554ABE2}"/>
                  </a:ext>
                </a:extLst>
              </p:cNvPr>
              <p:cNvSpPr txBox="1"/>
              <p:nvPr/>
            </p:nvSpPr>
            <p:spPr>
              <a:xfrm>
                <a:off x="4414438" y="5790355"/>
                <a:ext cx="6844112" cy="395045"/>
              </a:xfrm>
              <a:prstGeom prst="rect">
                <a:avLst/>
              </a:prstGeom>
              <a:noFill/>
            </p:spPr>
            <p:txBody>
              <a:bodyPr wrap="square" rtlCol="0">
                <a:spAutoFit/>
              </a:bodyPr>
              <a:lstStyle/>
              <a:p>
                <a:r>
                  <a:rPr lang="zh-CN" altLang="en-US" dirty="0"/>
                  <a:t>考虑到股票</a:t>
                </a:r>
                <a:r>
                  <a:rPr lang="en-US" altLang="zh-CN" dirty="0" err="1"/>
                  <a:t>i</a:t>
                </a:r>
                <a:r>
                  <a:rPr lang="zh-CN" altLang="en-US" dirty="0"/>
                  <a:t>和</a:t>
                </a:r>
                <a:r>
                  <a:rPr lang="en-US" altLang="zh-CN" dirty="0"/>
                  <a:t>j</a:t>
                </a:r>
                <a:r>
                  <a:rPr lang="zh-CN" altLang="en-US" dirty="0"/>
                  <a:t>之间的时间差，</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t</m:t>
                        </m:r>
                      </m:e>
                      <m:sub>
                        <m:r>
                          <m:rPr>
                            <m:sty m:val="p"/>
                          </m:rPr>
                          <a:rPr lang="en-US" altLang="zh-CN" i="1">
                            <a:latin typeface="Cambria Math" panose="02040503050406030204" pitchFamily="18" charset="0"/>
                          </a:rPr>
                          <m:t>j</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t</m:t>
                        </m:r>
                      </m:e>
                      <m:sub>
                        <m:r>
                          <m:rPr>
                            <m:sty m:val="p"/>
                          </m:rPr>
                          <a:rPr lang="en-US" altLang="zh-CN" i="1">
                            <a:latin typeface="Cambria Math" panose="02040503050406030204" pitchFamily="18" charset="0"/>
                          </a:rPr>
                          <m:t>i</m:t>
                        </m:r>
                      </m:sub>
                    </m:sSub>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𝚤</m:t>
                    </m:r>
                  </m:oMath>
                </a14:m>
                <a:r>
                  <a:rPr lang="zh-CN" altLang="en-US" dirty="0"/>
                  <a:t>         其中 </a:t>
                </a:r>
                <a14:m>
                  <m:oMath xmlns:m="http://schemas.openxmlformats.org/officeDocument/2006/math">
                    <m:r>
                      <a:rPr lang="zh-CN" altLang="en-US" i="1" dirty="0" smtClean="0">
                        <a:latin typeface="Cambria Math" panose="02040503050406030204" pitchFamily="18" charset="0"/>
                      </a:rPr>
                      <m:t>𝚤</m:t>
                    </m:r>
                    <m:r>
                      <a:rPr lang="zh-CN" altLang="en-US" i="1" dirty="0">
                        <a:latin typeface="Cambria Math" panose="02040503050406030204" pitchFamily="18" charset="0"/>
                      </a:rPr>
                      <m:t>：</m:t>
                    </m:r>
                  </m:oMath>
                </a14:m>
                <a:r>
                  <a:rPr lang="zh-CN" altLang="en-US" dirty="0"/>
                  <a:t>滞后期</a:t>
                </a:r>
              </a:p>
            </p:txBody>
          </p:sp>
        </mc:Choice>
        <mc:Fallback xmlns="">
          <p:sp>
            <p:nvSpPr>
              <p:cNvPr id="40" name="文本框 39">
                <a:extLst>
                  <a:ext uri="{FF2B5EF4-FFF2-40B4-BE49-F238E27FC236}">
                    <a16:creationId xmlns:a16="http://schemas.microsoft.com/office/drawing/2014/main" id="{493CFA28-EE58-4DE3-AC5B-1CCEB554ABE2}"/>
                  </a:ext>
                </a:extLst>
              </p:cNvPr>
              <p:cNvSpPr txBox="1">
                <a:spLocks noRot="1" noChangeAspect="1" noMove="1" noResize="1" noEditPoints="1" noAdjustHandles="1" noChangeArrowheads="1" noChangeShapeType="1" noTextEdit="1"/>
              </p:cNvSpPr>
              <p:nvPr/>
            </p:nvSpPr>
            <p:spPr>
              <a:xfrm>
                <a:off x="4414438" y="5790355"/>
                <a:ext cx="6844112" cy="395045"/>
              </a:xfrm>
              <a:prstGeom prst="rect">
                <a:avLst/>
              </a:prstGeom>
              <a:blipFill>
                <a:blip r:embed="rId8"/>
                <a:stretch>
                  <a:fillRect l="-712" t="-9231" b="-16923"/>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8374FCE3-E5DC-48CE-AF1D-FBBAF21840E1}"/>
              </a:ext>
            </a:extLst>
          </p:cNvPr>
          <p:cNvGrpSpPr/>
          <p:nvPr/>
        </p:nvGrpSpPr>
        <p:grpSpPr>
          <a:xfrm>
            <a:off x="669924" y="4161274"/>
            <a:ext cx="10533062" cy="1360917"/>
            <a:chOff x="725488" y="4216432"/>
            <a:chExt cx="10533062" cy="1360917"/>
          </a:xfrm>
        </p:grpSpPr>
        <p:pic>
          <p:nvPicPr>
            <p:cNvPr id="3" name="图片 2">
              <a:extLst>
                <a:ext uri="{FF2B5EF4-FFF2-40B4-BE49-F238E27FC236}">
                  <a16:creationId xmlns:a16="http://schemas.microsoft.com/office/drawing/2014/main" id="{213046C6-E4A1-446C-9FA8-8E5CDCAA92C2}"/>
                </a:ext>
              </a:extLst>
            </p:cNvPr>
            <p:cNvPicPr>
              <a:picLocks noChangeAspect="1"/>
            </p:cNvPicPr>
            <p:nvPr/>
          </p:nvPicPr>
          <p:blipFill rotWithShape="1">
            <a:blip r:embed="rId9"/>
            <a:srcRect t="1" r="18826" b="-170"/>
            <a:stretch/>
          </p:blipFill>
          <p:spPr>
            <a:xfrm>
              <a:off x="725488" y="4216432"/>
              <a:ext cx="9982200" cy="1360917"/>
            </a:xfrm>
            <a:prstGeom prst="rect">
              <a:avLst/>
            </a:prstGeom>
          </p:spPr>
        </p:pic>
        <p:pic>
          <p:nvPicPr>
            <p:cNvPr id="9" name="图片 8">
              <a:extLst>
                <a:ext uri="{FF2B5EF4-FFF2-40B4-BE49-F238E27FC236}">
                  <a16:creationId xmlns:a16="http://schemas.microsoft.com/office/drawing/2014/main" id="{D80C1A96-6071-4032-AD3B-5E3FA94D6AF5}"/>
                </a:ext>
              </a:extLst>
            </p:cNvPr>
            <p:cNvPicPr>
              <a:picLocks noChangeAspect="1"/>
            </p:cNvPicPr>
            <p:nvPr/>
          </p:nvPicPr>
          <p:blipFill>
            <a:blip r:embed="rId10"/>
            <a:stretch>
              <a:fillRect/>
            </a:stretch>
          </p:blipFill>
          <p:spPr>
            <a:xfrm>
              <a:off x="10420350" y="4517845"/>
              <a:ext cx="838200" cy="695325"/>
            </a:xfrm>
            <a:prstGeom prst="rect">
              <a:avLst/>
            </a:prstGeom>
          </p:spPr>
        </p:pic>
      </p:grpSp>
    </p:spTree>
    <p:extLst>
      <p:ext uri="{BB962C8B-B14F-4D97-AF65-F5344CB8AC3E}">
        <p14:creationId xmlns:p14="http://schemas.microsoft.com/office/powerpoint/2010/main" val="2510423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FC144-8908-4E12-B719-FC4E2B5DE3BA}"/>
              </a:ext>
            </a:extLst>
          </p:cNvPr>
          <p:cNvSpPr>
            <a:spLocks noGrp="1"/>
          </p:cNvSpPr>
          <p:nvPr>
            <p:ph type="title"/>
          </p:nvPr>
        </p:nvSpPr>
        <p:spPr/>
        <p:txBody>
          <a:bodyPr/>
          <a:lstStyle/>
          <a:p>
            <a:r>
              <a:rPr lang="zh-CN" altLang="en-US" dirty="0"/>
              <a:t>相关股票发现</a:t>
            </a:r>
          </a:p>
        </p:txBody>
      </p:sp>
      <p:sp>
        <p:nvSpPr>
          <p:cNvPr id="3" name="页脚占位符 2">
            <a:extLst>
              <a:ext uri="{FF2B5EF4-FFF2-40B4-BE49-F238E27FC236}">
                <a16:creationId xmlns:a16="http://schemas.microsoft.com/office/drawing/2014/main" id="{68210AC7-9295-4869-8BB1-AD9FF03782F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436A7DBE-B7D1-4C16-B0A8-1015EDB7398E}"/>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graphicFrame>
        <p:nvGraphicFramePr>
          <p:cNvPr id="15" name="图示 14">
            <a:extLst>
              <a:ext uri="{FF2B5EF4-FFF2-40B4-BE49-F238E27FC236}">
                <a16:creationId xmlns:a16="http://schemas.microsoft.com/office/drawing/2014/main" id="{8CFA327E-31BA-4180-9063-F2951097E0EB}"/>
              </a:ext>
            </a:extLst>
          </p:cNvPr>
          <p:cNvGraphicFramePr/>
          <p:nvPr>
            <p:extLst>
              <p:ext uri="{D42A27DB-BD31-4B8C-83A1-F6EECF244321}">
                <p14:modId xmlns:p14="http://schemas.microsoft.com/office/powerpoint/2010/main" val="4068191097"/>
              </p:ext>
            </p:extLst>
          </p:nvPr>
        </p:nvGraphicFramePr>
        <p:xfrm>
          <a:off x="1069973" y="1284874"/>
          <a:ext cx="10160001" cy="4744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461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D9057-09A9-496F-B54D-24B6F9E765A5}"/>
              </a:ext>
            </a:extLst>
          </p:cNvPr>
          <p:cNvSpPr>
            <a:spLocks noGrp="1"/>
          </p:cNvSpPr>
          <p:nvPr>
            <p:ph type="title"/>
          </p:nvPr>
        </p:nvSpPr>
        <p:spPr/>
        <p:txBody>
          <a:bodyPr/>
          <a:lstStyle/>
          <a:p>
            <a:r>
              <a:rPr lang="zh-CN" altLang="en-US" dirty="0"/>
              <a:t>图像生成</a:t>
            </a:r>
          </a:p>
        </p:txBody>
      </p:sp>
      <p:sp>
        <p:nvSpPr>
          <p:cNvPr id="3" name="页脚占位符 2">
            <a:extLst>
              <a:ext uri="{FF2B5EF4-FFF2-40B4-BE49-F238E27FC236}">
                <a16:creationId xmlns:a16="http://schemas.microsoft.com/office/drawing/2014/main" id="{1E279456-4E92-4EC0-8CD1-C84AEC21799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65E88D3-20E2-4B00-AC71-276E3708E8B9}"/>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7" name="文本框 6">
            <a:extLst>
              <a:ext uri="{FF2B5EF4-FFF2-40B4-BE49-F238E27FC236}">
                <a16:creationId xmlns:a16="http://schemas.microsoft.com/office/drawing/2014/main" id="{C9147E2F-7F73-4D8D-A3F6-42048D196C36}"/>
              </a:ext>
            </a:extLst>
          </p:cNvPr>
          <p:cNvSpPr txBox="1"/>
          <p:nvPr/>
        </p:nvSpPr>
        <p:spPr>
          <a:xfrm>
            <a:off x="384569" y="3278937"/>
            <a:ext cx="1609725" cy="400110"/>
          </a:xfrm>
          <a:prstGeom prst="rect">
            <a:avLst/>
          </a:prstGeom>
          <a:noFill/>
        </p:spPr>
        <p:txBody>
          <a:bodyPr wrap="square" rtlCol="0">
            <a:spAutoFit/>
          </a:bodyPr>
          <a:lstStyle/>
          <a:p>
            <a:r>
              <a:rPr lang="zh-CN" altLang="en-US" sz="2000" dirty="0"/>
              <a:t>图像生成</a:t>
            </a:r>
          </a:p>
        </p:txBody>
      </p:sp>
      <p:sp>
        <p:nvSpPr>
          <p:cNvPr id="8" name="左大括号 7">
            <a:extLst>
              <a:ext uri="{FF2B5EF4-FFF2-40B4-BE49-F238E27FC236}">
                <a16:creationId xmlns:a16="http://schemas.microsoft.com/office/drawing/2014/main" id="{D75D4A1D-6900-4E88-BBB9-8E59D9828731}"/>
              </a:ext>
            </a:extLst>
          </p:cNvPr>
          <p:cNvSpPr/>
          <p:nvPr/>
        </p:nvSpPr>
        <p:spPr>
          <a:xfrm>
            <a:off x="1728787" y="1928783"/>
            <a:ext cx="257174" cy="310041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10BD51E-16BE-4000-BD6C-A8210F5B2F85}"/>
              </a:ext>
            </a:extLst>
          </p:cNvPr>
          <p:cNvSpPr txBox="1"/>
          <p:nvPr/>
        </p:nvSpPr>
        <p:spPr>
          <a:xfrm>
            <a:off x="2126454" y="1869713"/>
            <a:ext cx="1857375" cy="369332"/>
          </a:xfrm>
          <a:prstGeom prst="rect">
            <a:avLst/>
          </a:prstGeom>
          <a:noFill/>
        </p:spPr>
        <p:txBody>
          <a:bodyPr wrap="square" rtlCol="0">
            <a:spAutoFit/>
          </a:bodyPr>
          <a:lstStyle/>
          <a:p>
            <a:r>
              <a:rPr lang="zh-CN" altLang="en-US" dirty="0"/>
              <a:t>股票市场信息</a:t>
            </a:r>
          </a:p>
        </p:txBody>
      </p:sp>
      <p:sp>
        <p:nvSpPr>
          <p:cNvPr id="10" name="文本框 9">
            <a:extLst>
              <a:ext uri="{FF2B5EF4-FFF2-40B4-BE49-F238E27FC236}">
                <a16:creationId xmlns:a16="http://schemas.microsoft.com/office/drawing/2014/main" id="{BC77C5C7-8379-4D34-8C69-5EA94BD62F7B}"/>
              </a:ext>
            </a:extLst>
          </p:cNvPr>
          <p:cNvSpPr txBox="1"/>
          <p:nvPr/>
        </p:nvSpPr>
        <p:spPr>
          <a:xfrm>
            <a:off x="2316952" y="4786826"/>
            <a:ext cx="1666875" cy="369332"/>
          </a:xfrm>
          <a:prstGeom prst="rect">
            <a:avLst/>
          </a:prstGeom>
          <a:noFill/>
        </p:spPr>
        <p:txBody>
          <a:bodyPr wrap="square" rtlCol="0">
            <a:spAutoFit/>
          </a:bodyPr>
          <a:lstStyle/>
          <a:p>
            <a:r>
              <a:rPr lang="zh-CN" altLang="en-US" dirty="0"/>
              <a:t>个股信息</a:t>
            </a:r>
          </a:p>
        </p:txBody>
      </p:sp>
      <p:sp>
        <p:nvSpPr>
          <p:cNvPr id="11" name="左大括号 10">
            <a:extLst>
              <a:ext uri="{FF2B5EF4-FFF2-40B4-BE49-F238E27FC236}">
                <a16:creationId xmlns:a16="http://schemas.microsoft.com/office/drawing/2014/main" id="{9E71A376-8EB4-43AF-B7F5-DC4644BD9228}"/>
              </a:ext>
            </a:extLst>
          </p:cNvPr>
          <p:cNvSpPr/>
          <p:nvPr/>
        </p:nvSpPr>
        <p:spPr>
          <a:xfrm>
            <a:off x="3914773" y="1210977"/>
            <a:ext cx="257175" cy="166687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左大括号 11">
            <a:extLst>
              <a:ext uri="{FF2B5EF4-FFF2-40B4-BE49-F238E27FC236}">
                <a16:creationId xmlns:a16="http://schemas.microsoft.com/office/drawing/2014/main" id="{004F7E1D-9E06-45E2-8146-1EB863455775}"/>
              </a:ext>
            </a:extLst>
          </p:cNvPr>
          <p:cNvSpPr/>
          <p:nvPr/>
        </p:nvSpPr>
        <p:spPr>
          <a:xfrm>
            <a:off x="3855240" y="4150511"/>
            <a:ext cx="257175" cy="166687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92DD378-8F2A-461E-B169-5854AF8A03D7}"/>
              </a:ext>
            </a:extLst>
          </p:cNvPr>
          <p:cNvSpPr txBox="1"/>
          <p:nvPr/>
        </p:nvSpPr>
        <p:spPr>
          <a:xfrm>
            <a:off x="4186237" y="1138379"/>
            <a:ext cx="4419600" cy="646331"/>
          </a:xfrm>
          <a:prstGeom prst="rect">
            <a:avLst/>
          </a:prstGeom>
          <a:noFill/>
        </p:spPr>
        <p:txBody>
          <a:bodyPr wrap="square" rtlCol="0">
            <a:spAutoFit/>
          </a:bodyPr>
          <a:lstStyle/>
          <a:p>
            <a:r>
              <a:rPr lang="zh-CN" altLang="en-US" dirty="0"/>
              <a:t>股票市场的拓扑结构</a:t>
            </a:r>
            <a:endParaRPr lang="en-US" altLang="zh-CN" dirty="0"/>
          </a:p>
          <a:p>
            <a:r>
              <a:rPr lang="zh-CN" altLang="en-US" dirty="0"/>
              <a:t>（</a:t>
            </a:r>
            <a:r>
              <a:rPr lang="en-US" altLang="zh-CN" dirty="0"/>
              <a:t>topology structure of stock market</a:t>
            </a:r>
            <a:r>
              <a:rPr lang="zh-CN" altLang="en-US" dirty="0"/>
              <a:t>）</a:t>
            </a:r>
          </a:p>
        </p:txBody>
      </p:sp>
      <p:sp>
        <p:nvSpPr>
          <p:cNvPr id="14" name="文本框 13">
            <a:extLst>
              <a:ext uri="{FF2B5EF4-FFF2-40B4-BE49-F238E27FC236}">
                <a16:creationId xmlns:a16="http://schemas.microsoft.com/office/drawing/2014/main" id="{F339D205-A12E-42D8-9ED5-7CD00E9FD515}"/>
              </a:ext>
            </a:extLst>
          </p:cNvPr>
          <p:cNvSpPr txBox="1"/>
          <p:nvPr/>
        </p:nvSpPr>
        <p:spPr>
          <a:xfrm>
            <a:off x="4252910" y="2292529"/>
            <a:ext cx="5186364" cy="646331"/>
          </a:xfrm>
          <a:prstGeom prst="rect">
            <a:avLst/>
          </a:prstGeom>
          <a:noFill/>
        </p:spPr>
        <p:txBody>
          <a:bodyPr wrap="square" rtlCol="0">
            <a:spAutoFit/>
          </a:bodyPr>
          <a:lstStyle/>
          <a:p>
            <a:r>
              <a:rPr lang="zh-CN" altLang="en-US" dirty="0"/>
              <a:t>每支股票的特征</a:t>
            </a:r>
            <a:endParaRPr lang="en-US" altLang="zh-CN" dirty="0"/>
          </a:p>
          <a:p>
            <a:r>
              <a:rPr lang="zh-CN" altLang="en-US" dirty="0"/>
              <a:t>（</a:t>
            </a:r>
            <a:r>
              <a:rPr lang="en-US" altLang="zh-CN" dirty="0"/>
              <a:t>characteristic of each stock in the market </a:t>
            </a:r>
            <a:r>
              <a:rPr lang="zh-CN" altLang="en-US" dirty="0"/>
              <a:t>）</a:t>
            </a:r>
          </a:p>
        </p:txBody>
      </p:sp>
      <p:cxnSp>
        <p:nvCxnSpPr>
          <p:cNvPr id="16" name="直接箭头连接符 15">
            <a:extLst>
              <a:ext uri="{FF2B5EF4-FFF2-40B4-BE49-F238E27FC236}">
                <a16:creationId xmlns:a16="http://schemas.microsoft.com/office/drawing/2014/main" id="{C2E181DE-B2EA-4677-8381-FE55A86FF5EF}"/>
              </a:ext>
            </a:extLst>
          </p:cNvPr>
          <p:cNvCxnSpPr/>
          <p:nvPr/>
        </p:nvCxnSpPr>
        <p:spPr>
          <a:xfrm flipH="1">
            <a:off x="8420100" y="1650637"/>
            <a:ext cx="1228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3C02A94-34EE-4A17-A562-A5FD96DB6452}"/>
              </a:ext>
            </a:extLst>
          </p:cNvPr>
          <p:cNvSpPr txBox="1"/>
          <p:nvPr/>
        </p:nvSpPr>
        <p:spPr>
          <a:xfrm>
            <a:off x="9891712" y="1327471"/>
            <a:ext cx="1971675" cy="646331"/>
          </a:xfrm>
          <a:prstGeom prst="rect">
            <a:avLst/>
          </a:prstGeom>
          <a:noFill/>
        </p:spPr>
        <p:txBody>
          <a:bodyPr wrap="square" rtlCol="0">
            <a:spAutoFit/>
          </a:bodyPr>
          <a:lstStyle/>
          <a:p>
            <a:r>
              <a:rPr lang="zh-CN" altLang="en-US" dirty="0"/>
              <a:t>构建股票网络（</a:t>
            </a:r>
            <a:r>
              <a:rPr lang="en-US" altLang="zh-CN" dirty="0"/>
              <a:t>stock networks</a:t>
            </a:r>
            <a:r>
              <a:rPr lang="zh-CN" altLang="en-US" dirty="0"/>
              <a:t>）</a:t>
            </a:r>
          </a:p>
        </p:txBody>
      </p:sp>
      <p:cxnSp>
        <p:nvCxnSpPr>
          <p:cNvPr id="18" name="直接箭头连接符 17">
            <a:extLst>
              <a:ext uri="{FF2B5EF4-FFF2-40B4-BE49-F238E27FC236}">
                <a16:creationId xmlns:a16="http://schemas.microsoft.com/office/drawing/2014/main" id="{8388FACC-ED97-409F-8D62-8A64ECA1FAAF}"/>
              </a:ext>
            </a:extLst>
          </p:cNvPr>
          <p:cNvCxnSpPr>
            <a:cxnSpLocks/>
          </p:cNvCxnSpPr>
          <p:nvPr/>
        </p:nvCxnSpPr>
        <p:spPr>
          <a:xfrm flipH="1">
            <a:off x="8991601" y="2711603"/>
            <a:ext cx="900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208545E-A6A3-4505-9FB5-CE8518B38138}"/>
              </a:ext>
            </a:extLst>
          </p:cNvPr>
          <p:cNvSpPr txBox="1"/>
          <p:nvPr/>
        </p:nvSpPr>
        <p:spPr>
          <a:xfrm>
            <a:off x="9891712" y="2526937"/>
            <a:ext cx="2266950" cy="646331"/>
          </a:xfrm>
          <a:prstGeom prst="rect">
            <a:avLst/>
          </a:prstGeom>
          <a:noFill/>
        </p:spPr>
        <p:txBody>
          <a:bodyPr wrap="square">
            <a:spAutoFit/>
          </a:bodyPr>
          <a:lstStyle/>
          <a:p>
            <a:r>
              <a:rPr lang="zh-CN" altLang="en-US" dirty="0"/>
              <a:t>构造相应的特征矩阵</a:t>
            </a:r>
            <a:endParaRPr lang="en-US" altLang="zh-CN" dirty="0"/>
          </a:p>
          <a:p>
            <a:endParaRPr lang="zh-CN" altLang="en-US" dirty="0"/>
          </a:p>
        </p:txBody>
      </p:sp>
      <p:sp>
        <p:nvSpPr>
          <p:cNvPr id="23" name="文本框 22">
            <a:extLst>
              <a:ext uri="{FF2B5EF4-FFF2-40B4-BE49-F238E27FC236}">
                <a16:creationId xmlns:a16="http://schemas.microsoft.com/office/drawing/2014/main" id="{CF86FD1F-4CA1-4A2D-B7E9-3A23BB61D781}"/>
              </a:ext>
            </a:extLst>
          </p:cNvPr>
          <p:cNvSpPr txBox="1"/>
          <p:nvPr/>
        </p:nvSpPr>
        <p:spPr>
          <a:xfrm>
            <a:off x="8653462" y="2859599"/>
            <a:ext cx="3695700" cy="369332"/>
          </a:xfrm>
          <a:prstGeom prst="rect">
            <a:avLst/>
          </a:prstGeom>
          <a:noFill/>
        </p:spPr>
        <p:txBody>
          <a:bodyPr wrap="square">
            <a:spAutoFit/>
          </a:bodyPr>
          <a:lstStyle/>
          <a:p>
            <a:r>
              <a:rPr lang="zh-CN" altLang="en-US" dirty="0"/>
              <a:t>（</a:t>
            </a:r>
            <a:r>
              <a:rPr lang="en-US" altLang="zh-CN" dirty="0"/>
              <a:t>corresponding feature matrices</a:t>
            </a:r>
            <a:r>
              <a:rPr lang="zh-CN" altLang="en-US" dirty="0"/>
              <a:t>）</a:t>
            </a:r>
            <a:r>
              <a:rPr lang="en-US" altLang="zh-CN" dirty="0"/>
              <a:t> </a:t>
            </a:r>
            <a:endParaRPr lang="zh-CN" altLang="en-US" dirty="0"/>
          </a:p>
        </p:txBody>
      </p:sp>
      <p:sp>
        <p:nvSpPr>
          <p:cNvPr id="25" name="文本框 24">
            <a:extLst>
              <a:ext uri="{FF2B5EF4-FFF2-40B4-BE49-F238E27FC236}">
                <a16:creationId xmlns:a16="http://schemas.microsoft.com/office/drawing/2014/main" id="{8DE476BE-C1E5-4ABC-8D67-51485E8FF350}"/>
              </a:ext>
            </a:extLst>
          </p:cNvPr>
          <p:cNvSpPr txBox="1"/>
          <p:nvPr/>
        </p:nvSpPr>
        <p:spPr>
          <a:xfrm>
            <a:off x="4252910" y="4192407"/>
            <a:ext cx="1128715" cy="369332"/>
          </a:xfrm>
          <a:prstGeom prst="rect">
            <a:avLst/>
          </a:prstGeom>
          <a:noFill/>
        </p:spPr>
        <p:txBody>
          <a:bodyPr wrap="square" rtlCol="0">
            <a:spAutoFit/>
          </a:bodyPr>
          <a:lstStyle/>
          <a:p>
            <a:endParaRPr lang="zh-CN" altLang="en-US" dirty="0"/>
          </a:p>
        </p:txBody>
      </p:sp>
      <p:sp>
        <p:nvSpPr>
          <p:cNvPr id="27" name="文本框 26">
            <a:extLst>
              <a:ext uri="{FF2B5EF4-FFF2-40B4-BE49-F238E27FC236}">
                <a16:creationId xmlns:a16="http://schemas.microsoft.com/office/drawing/2014/main" id="{DE4D7EA4-4B56-43FB-8ECE-0C0936C70D9D}"/>
              </a:ext>
            </a:extLst>
          </p:cNvPr>
          <p:cNvSpPr txBox="1"/>
          <p:nvPr/>
        </p:nvSpPr>
        <p:spPr>
          <a:xfrm>
            <a:off x="4244972" y="4019617"/>
            <a:ext cx="1850233" cy="646331"/>
          </a:xfrm>
          <a:prstGeom prst="rect">
            <a:avLst/>
          </a:prstGeom>
          <a:noFill/>
        </p:spPr>
        <p:txBody>
          <a:bodyPr wrap="square" rtlCol="0">
            <a:spAutoFit/>
          </a:bodyPr>
          <a:lstStyle/>
          <a:p>
            <a:r>
              <a:rPr lang="zh-CN" altLang="en-US" dirty="0"/>
              <a:t>交易数据</a:t>
            </a:r>
            <a:endParaRPr lang="en-US" altLang="zh-CN" dirty="0"/>
          </a:p>
          <a:p>
            <a:r>
              <a:rPr lang="zh-CN" altLang="en-US" dirty="0"/>
              <a:t>（</a:t>
            </a:r>
            <a:r>
              <a:rPr lang="en-US" altLang="zh-CN" dirty="0"/>
              <a:t>trading data</a:t>
            </a:r>
            <a:r>
              <a:rPr lang="zh-CN" altLang="en-US" dirty="0"/>
              <a:t>）</a:t>
            </a:r>
          </a:p>
        </p:txBody>
      </p:sp>
      <p:sp>
        <p:nvSpPr>
          <p:cNvPr id="29" name="文本框 28">
            <a:extLst>
              <a:ext uri="{FF2B5EF4-FFF2-40B4-BE49-F238E27FC236}">
                <a16:creationId xmlns:a16="http://schemas.microsoft.com/office/drawing/2014/main" id="{1F7CE4BC-CCBA-42B5-A46B-F065BE489983}"/>
              </a:ext>
            </a:extLst>
          </p:cNvPr>
          <p:cNvSpPr txBox="1"/>
          <p:nvPr/>
        </p:nvSpPr>
        <p:spPr>
          <a:xfrm>
            <a:off x="4252912" y="5530529"/>
            <a:ext cx="6248400" cy="646331"/>
          </a:xfrm>
          <a:prstGeom prst="rect">
            <a:avLst/>
          </a:prstGeom>
          <a:noFill/>
        </p:spPr>
        <p:txBody>
          <a:bodyPr wrap="square">
            <a:spAutoFit/>
          </a:bodyPr>
          <a:lstStyle/>
          <a:p>
            <a:r>
              <a:rPr lang="zh-CN" altLang="en-US" dirty="0"/>
              <a:t>技术指标</a:t>
            </a:r>
            <a:endParaRPr lang="en-US" altLang="zh-CN" dirty="0"/>
          </a:p>
          <a:p>
            <a:r>
              <a:rPr lang="zh-CN" altLang="en-US" dirty="0"/>
              <a:t>（technical indicators）</a:t>
            </a:r>
          </a:p>
        </p:txBody>
      </p:sp>
      <p:pic>
        <p:nvPicPr>
          <p:cNvPr id="31" name="图片 30">
            <a:extLst>
              <a:ext uri="{FF2B5EF4-FFF2-40B4-BE49-F238E27FC236}">
                <a16:creationId xmlns:a16="http://schemas.microsoft.com/office/drawing/2014/main" id="{C83A7D9B-B212-4AAE-866C-DAED16C80A57}"/>
              </a:ext>
            </a:extLst>
          </p:cNvPr>
          <p:cNvPicPr>
            <a:picLocks noChangeAspect="1"/>
          </p:cNvPicPr>
          <p:nvPr/>
        </p:nvPicPr>
        <p:blipFill>
          <a:blip r:embed="rId2"/>
          <a:stretch>
            <a:fillRect/>
          </a:stretch>
        </p:blipFill>
        <p:spPr>
          <a:xfrm>
            <a:off x="7115993" y="4093512"/>
            <a:ext cx="5042669" cy="400111"/>
          </a:xfrm>
          <a:prstGeom prst="rect">
            <a:avLst/>
          </a:prstGeom>
        </p:spPr>
      </p:pic>
      <p:cxnSp>
        <p:nvCxnSpPr>
          <p:cNvPr id="32" name="直接箭头连接符 31">
            <a:extLst>
              <a:ext uri="{FF2B5EF4-FFF2-40B4-BE49-F238E27FC236}">
                <a16:creationId xmlns:a16="http://schemas.microsoft.com/office/drawing/2014/main" id="{EA3E0D50-0947-46D8-9507-DAA1F5659C64}"/>
              </a:ext>
            </a:extLst>
          </p:cNvPr>
          <p:cNvCxnSpPr/>
          <p:nvPr/>
        </p:nvCxnSpPr>
        <p:spPr>
          <a:xfrm flipH="1">
            <a:off x="5753918" y="4267804"/>
            <a:ext cx="1228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8A47DEC-47EF-4330-A084-687F0DCAE660}"/>
              </a:ext>
            </a:extLst>
          </p:cNvPr>
          <p:cNvSpPr txBox="1"/>
          <p:nvPr/>
        </p:nvSpPr>
        <p:spPr>
          <a:xfrm>
            <a:off x="8653462" y="1327471"/>
            <a:ext cx="785812" cy="369332"/>
          </a:xfrm>
          <a:prstGeom prst="rect">
            <a:avLst/>
          </a:prstGeom>
          <a:noFill/>
        </p:spPr>
        <p:txBody>
          <a:bodyPr wrap="square" rtlCol="0">
            <a:spAutoFit/>
          </a:bodyPr>
          <a:lstStyle/>
          <a:p>
            <a:r>
              <a:rPr lang="zh-CN" altLang="en-US" dirty="0"/>
              <a:t>捕获</a:t>
            </a:r>
          </a:p>
        </p:txBody>
      </p:sp>
      <p:pic>
        <p:nvPicPr>
          <p:cNvPr id="35" name="图片 34">
            <a:extLst>
              <a:ext uri="{FF2B5EF4-FFF2-40B4-BE49-F238E27FC236}">
                <a16:creationId xmlns:a16="http://schemas.microsoft.com/office/drawing/2014/main" id="{7F0ADB34-1CAC-44D5-ADD1-4C6ED87A2077}"/>
              </a:ext>
            </a:extLst>
          </p:cNvPr>
          <p:cNvPicPr>
            <a:picLocks noChangeAspect="1"/>
          </p:cNvPicPr>
          <p:nvPr/>
        </p:nvPicPr>
        <p:blipFill>
          <a:blip r:embed="rId3"/>
          <a:stretch>
            <a:fillRect/>
          </a:stretch>
        </p:blipFill>
        <p:spPr>
          <a:xfrm>
            <a:off x="7748587" y="5635448"/>
            <a:ext cx="3881437" cy="264493"/>
          </a:xfrm>
          <a:prstGeom prst="rect">
            <a:avLst/>
          </a:prstGeom>
        </p:spPr>
      </p:pic>
      <p:cxnSp>
        <p:nvCxnSpPr>
          <p:cNvPr id="36" name="直接箭头连接符 35">
            <a:extLst>
              <a:ext uri="{FF2B5EF4-FFF2-40B4-BE49-F238E27FC236}">
                <a16:creationId xmlns:a16="http://schemas.microsoft.com/office/drawing/2014/main" id="{AF470389-4093-4F16-B312-25A2565E3A3A}"/>
              </a:ext>
            </a:extLst>
          </p:cNvPr>
          <p:cNvCxnSpPr/>
          <p:nvPr/>
        </p:nvCxnSpPr>
        <p:spPr>
          <a:xfrm flipH="1">
            <a:off x="6431011" y="5778775"/>
            <a:ext cx="1228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929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F2227-D6D2-400E-896D-DD99A8480ADF}"/>
              </a:ext>
            </a:extLst>
          </p:cNvPr>
          <p:cNvSpPr>
            <a:spLocks noGrp="1"/>
          </p:cNvSpPr>
          <p:nvPr>
            <p:ph type="title"/>
          </p:nvPr>
        </p:nvSpPr>
        <p:spPr/>
        <p:txBody>
          <a:bodyPr/>
          <a:lstStyle/>
          <a:p>
            <a:r>
              <a:rPr lang="zh-CN" altLang="en-US" dirty="0"/>
              <a:t>图像生成</a:t>
            </a:r>
            <a:r>
              <a:rPr lang="en-US" altLang="zh-CN" dirty="0"/>
              <a:t>——</a:t>
            </a:r>
            <a:r>
              <a:rPr lang="zh-CN" altLang="en-US" dirty="0"/>
              <a:t>股票市场信息</a:t>
            </a:r>
            <a:r>
              <a:rPr lang="en-US" altLang="zh-CN" dirty="0"/>
              <a:t>——</a:t>
            </a:r>
            <a:r>
              <a:rPr lang="zh-CN" altLang="en-US" dirty="0"/>
              <a:t>股票市场的拓扑结构</a:t>
            </a:r>
          </a:p>
        </p:txBody>
      </p:sp>
      <p:sp>
        <p:nvSpPr>
          <p:cNvPr id="3" name="页脚占位符 2">
            <a:extLst>
              <a:ext uri="{FF2B5EF4-FFF2-40B4-BE49-F238E27FC236}">
                <a16:creationId xmlns:a16="http://schemas.microsoft.com/office/drawing/2014/main" id="{74C50871-7EB5-4257-B69C-6064FA1A0CA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88CE067-3DD5-4C0A-B67F-BF5944B85F11}"/>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pic>
        <p:nvPicPr>
          <p:cNvPr id="6" name="图片 5">
            <a:extLst>
              <a:ext uri="{FF2B5EF4-FFF2-40B4-BE49-F238E27FC236}">
                <a16:creationId xmlns:a16="http://schemas.microsoft.com/office/drawing/2014/main" id="{9E7DF8DA-BD0D-43AC-B3DB-FB02841EB6EC}"/>
              </a:ext>
            </a:extLst>
          </p:cNvPr>
          <p:cNvPicPr>
            <a:picLocks noChangeAspect="1"/>
          </p:cNvPicPr>
          <p:nvPr/>
        </p:nvPicPr>
        <p:blipFill>
          <a:blip r:embed="rId2"/>
          <a:stretch>
            <a:fillRect/>
          </a:stretch>
        </p:blipFill>
        <p:spPr>
          <a:xfrm>
            <a:off x="530223" y="1403921"/>
            <a:ext cx="10990264" cy="4987354"/>
          </a:xfrm>
          <a:prstGeom prst="rect">
            <a:avLst/>
          </a:prstGeom>
        </p:spPr>
      </p:pic>
    </p:spTree>
    <p:extLst>
      <p:ext uri="{BB962C8B-B14F-4D97-AF65-F5344CB8AC3E}">
        <p14:creationId xmlns:p14="http://schemas.microsoft.com/office/powerpoint/2010/main" val="108579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F2227-D6D2-400E-896D-DD99A8480ADF}"/>
              </a:ext>
            </a:extLst>
          </p:cNvPr>
          <p:cNvSpPr>
            <a:spLocks noGrp="1"/>
          </p:cNvSpPr>
          <p:nvPr>
            <p:ph type="title"/>
          </p:nvPr>
        </p:nvSpPr>
        <p:spPr/>
        <p:txBody>
          <a:bodyPr/>
          <a:lstStyle/>
          <a:p>
            <a:r>
              <a:rPr lang="zh-CN" altLang="en-US" dirty="0"/>
              <a:t>图像生成</a:t>
            </a:r>
            <a:r>
              <a:rPr lang="en-US" altLang="zh-CN" dirty="0"/>
              <a:t>——</a:t>
            </a:r>
            <a:r>
              <a:rPr lang="zh-CN" altLang="en-US" dirty="0"/>
              <a:t>股票市场信息</a:t>
            </a:r>
            <a:r>
              <a:rPr lang="en-US" altLang="zh-CN" dirty="0"/>
              <a:t>——</a:t>
            </a:r>
            <a:r>
              <a:rPr lang="zh-CN" altLang="en-US" dirty="0"/>
              <a:t>股票市场的拓扑结构</a:t>
            </a:r>
          </a:p>
        </p:txBody>
      </p:sp>
      <p:sp>
        <p:nvSpPr>
          <p:cNvPr id="3" name="页脚占位符 2">
            <a:extLst>
              <a:ext uri="{FF2B5EF4-FFF2-40B4-BE49-F238E27FC236}">
                <a16:creationId xmlns:a16="http://schemas.microsoft.com/office/drawing/2014/main" id="{74C50871-7EB5-4257-B69C-6064FA1A0CA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C88CE067-3DD5-4C0A-B67F-BF5944B85F11}"/>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7" name="文本框 6">
            <a:extLst>
              <a:ext uri="{FF2B5EF4-FFF2-40B4-BE49-F238E27FC236}">
                <a16:creationId xmlns:a16="http://schemas.microsoft.com/office/drawing/2014/main" id="{B52FA3F8-DB69-45E3-9538-ACF274726C56}"/>
              </a:ext>
            </a:extLst>
          </p:cNvPr>
          <p:cNvSpPr txBox="1"/>
          <p:nvPr/>
        </p:nvSpPr>
        <p:spPr>
          <a:xfrm>
            <a:off x="784347" y="1436254"/>
            <a:ext cx="9839325" cy="1358705"/>
          </a:xfrm>
          <a:prstGeom prst="rect">
            <a:avLst/>
          </a:prstGeom>
          <a:noFill/>
        </p:spPr>
        <p:txBody>
          <a:bodyPr wrap="square">
            <a:spAutoFit/>
          </a:bodyPr>
          <a:lstStyle/>
          <a:p>
            <a:pPr>
              <a:lnSpc>
                <a:spcPct val="250000"/>
              </a:lnSpc>
            </a:pPr>
            <a:r>
              <a:rPr lang="en-US" altLang="zh-CN" dirty="0"/>
              <a:t>1</a:t>
            </a:r>
            <a:r>
              <a:rPr lang="zh-CN" altLang="en-US" dirty="0"/>
              <a:t>、根据行业属性对选定的相关股票进行排序。</a:t>
            </a:r>
            <a:endParaRPr lang="en-US" altLang="zh-CN" dirty="0"/>
          </a:p>
          <a:p>
            <a:pPr>
              <a:lnSpc>
                <a:spcPct val="250000"/>
              </a:lnSpc>
            </a:pPr>
            <a:r>
              <a:rPr lang="en-US" altLang="zh-CN" dirty="0"/>
              <a:t>2</a:t>
            </a:r>
            <a:r>
              <a:rPr lang="zh-CN" altLang="en-US" dirty="0"/>
              <a:t>、以股票为节点，以股票之间的关系为边，构造股票网络。股票之间的关系用公式</a:t>
            </a:r>
            <a:r>
              <a:rPr lang="en-US" altLang="zh-CN" dirty="0"/>
              <a:t>(2)</a:t>
            </a:r>
            <a:r>
              <a:rPr lang="zh-CN" altLang="en-US" dirty="0"/>
              <a:t>来衡量。</a:t>
            </a:r>
          </a:p>
        </p:txBody>
      </p:sp>
      <p:grpSp>
        <p:nvGrpSpPr>
          <p:cNvPr id="28" name="组合 27">
            <a:extLst>
              <a:ext uri="{FF2B5EF4-FFF2-40B4-BE49-F238E27FC236}">
                <a16:creationId xmlns:a16="http://schemas.microsoft.com/office/drawing/2014/main" id="{559814A3-5471-4FD4-A792-1E848530C822}"/>
              </a:ext>
            </a:extLst>
          </p:cNvPr>
          <p:cNvGrpSpPr/>
          <p:nvPr/>
        </p:nvGrpSpPr>
        <p:grpSpPr>
          <a:xfrm>
            <a:off x="784347" y="3293217"/>
            <a:ext cx="10844761" cy="2189157"/>
            <a:chOff x="279522" y="3159867"/>
            <a:chExt cx="10844761" cy="2189157"/>
          </a:xfrm>
        </p:grpSpPr>
        <p:grpSp>
          <p:nvGrpSpPr>
            <p:cNvPr id="18" name="组合 17">
              <a:extLst>
                <a:ext uri="{FF2B5EF4-FFF2-40B4-BE49-F238E27FC236}">
                  <a16:creationId xmlns:a16="http://schemas.microsoft.com/office/drawing/2014/main" id="{57BE9C6C-9DC3-4695-8F07-2052F2D7335B}"/>
                </a:ext>
              </a:extLst>
            </p:cNvPr>
            <p:cNvGrpSpPr/>
            <p:nvPr/>
          </p:nvGrpSpPr>
          <p:grpSpPr>
            <a:xfrm>
              <a:off x="7267574" y="3367271"/>
              <a:ext cx="3856709" cy="1570435"/>
              <a:chOff x="5781674" y="2443460"/>
              <a:chExt cx="3856709" cy="1570435"/>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0A26C04-30B2-41A4-B35F-BC18137AF928}"/>
                      </a:ext>
                    </a:extLst>
                  </p:cNvPr>
                  <p:cNvSpPr txBox="1"/>
                  <p:nvPr/>
                </p:nvSpPr>
                <p:spPr>
                  <a:xfrm>
                    <a:off x="5781674" y="2443460"/>
                    <a:ext cx="3228975" cy="369332"/>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m:rPr>
                                <m:sty m:val="p"/>
                              </m:rPr>
                              <a:rPr lang="en-US" altLang="zh-CN" i="1">
                                <a:latin typeface="Cambria Math" panose="02040503050406030204" pitchFamily="18" charset="0"/>
                              </a:rPr>
                              <m:t>s</m:t>
                            </m:r>
                          </m:sub>
                        </m:sSub>
                        <m:r>
                          <a:rPr lang="zh-CN" altLang="en-US" i="1">
                            <a:latin typeface="Cambria Math" panose="02040503050406030204" pitchFamily="18" charset="0"/>
                          </a:rPr>
                          <m:t>：</m:t>
                        </m:r>
                      </m:oMath>
                    </a14:m>
                    <a:r>
                      <a:rPr lang="zh-CN" altLang="en-US" dirty="0"/>
                      <a:t>所选相关股票数量</a:t>
                    </a:r>
                  </a:p>
                </p:txBody>
              </p:sp>
            </mc:Choice>
            <mc:Fallback xmlns="">
              <p:sp>
                <p:nvSpPr>
                  <p:cNvPr id="10" name="文本框 9">
                    <a:extLst>
                      <a:ext uri="{FF2B5EF4-FFF2-40B4-BE49-F238E27FC236}">
                        <a16:creationId xmlns:a16="http://schemas.microsoft.com/office/drawing/2014/main" id="{B0A26C04-30B2-41A4-B35F-BC18137AF928}"/>
                      </a:ext>
                    </a:extLst>
                  </p:cNvPr>
                  <p:cNvSpPr txBox="1">
                    <a:spLocks noRot="1" noChangeAspect="1" noMove="1" noResize="1" noEditPoints="1" noAdjustHandles="1" noChangeArrowheads="1" noChangeShapeType="1" noTextEdit="1"/>
                  </p:cNvSpPr>
                  <p:nvPr/>
                </p:nvSpPr>
                <p:spPr>
                  <a:xfrm>
                    <a:off x="5781674" y="2443460"/>
                    <a:ext cx="3228975" cy="369332"/>
                  </a:xfrm>
                  <a:prstGeom prst="rect">
                    <a:avLst/>
                  </a:prstGeom>
                  <a:blipFill>
                    <a:blip r:embed="rId2"/>
                    <a:stretch>
                      <a:fillRect t="-8197" b="-24590"/>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594DFB89-05B5-4D67-A8F9-DDE23F7ED2F1}"/>
                  </a:ext>
                </a:extLst>
              </p:cNvPr>
              <p:cNvPicPr>
                <a:picLocks noChangeAspect="1"/>
              </p:cNvPicPr>
              <p:nvPr/>
            </p:nvPicPr>
            <p:blipFill>
              <a:blip r:embed="rId3"/>
              <a:stretch>
                <a:fillRect/>
              </a:stretch>
            </p:blipFill>
            <p:spPr>
              <a:xfrm>
                <a:off x="5837115" y="2918313"/>
                <a:ext cx="1228725" cy="647700"/>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02F90B9-1E4A-46E3-80BB-4991905DC552}"/>
                      </a:ext>
                    </a:extLst>
                  </p:cNvPr>
                  <p:cNvSpPr txBox="1"/>
                  <p:nvPr/>
                </p:nvSpPr>
                <p:spPr>
                  <a:xfrm>
                    <a:off x="5781674" y="3615837"/>
                    <a:ext cx="3856709" cy="398058"/>
                  </a:xfrm>
                  <a:prstGeom prst="rect">
                    <a:avLst/>
                  </a:prstGeom>
                  <a:noFill/>
                </p:spPr>
                <p:txBody>
                  <a:bodyPr wrap="square" rtlCol="0">
                    <a:spAutoFit/>
                  </a:bodyPr>
                  <a:lstStyle/>
                  <a:p>
                    <a:r>
                      <a:rPr lang="zh-CN" altLang="en-US" dirty="0"/>
                      <a:t>当我们计算</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m:rPr>
                                <m:sty m:val="p"/>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zh-CN" altLang="en-US" i="1">
                            <a:latin typeface="Cambria Math" panose="02040503050406030204" pitchFamily="18" charset="0"/>
                          </a:rPr>
                          <m:t>时</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zh-CN" altLang="en-US" b="0" i="1" smtClean="0">
                            <a:latin typeface="Cambria Math" panose="02040503050406030204" pitchFamily="18" charset="0"/>
                          </a:rPr>
                          <m:t>𝚤</m:t>
                        </m:r>
                      </m:oMath>
                    </a14:m>
                    <a:endParaRPr lang="zh-CN" altLang="en-US" dirty="0"/>
                  </a:p>
                </p:txBody>
              </p:sp>
            </mc:Choice>
            <mc:Fallback xmlns="">
              <p:sp>
                <p:nvSpPr>
                  <p:cNvPr id="15" name="文本框 14">
                    <a:extLst>
                      <a:ext uri="{FF2B5EF4-FFF2-40B4-BE49-F238E27FC236}">
                        <a16:creationId xmlns:a16="http://schemas.microsoft.com/office/drawing/2014/main" id="{302F90B9-1E4A-46E3-80BB-4991905DC552}"/>
                      </a:ext>
                    </a:extLst>
                  </p:cNvPr>
                  <p:cNvSpPr txBox="1">
                    <a:spLocks noRot="1" noChangeAspect="1" noMove="1" noResize="1" noEditPoints="1" noAdjustHandles="1" noChangeArrowheads="1" noChangeShapeType="1" noTextEdit="1"/>
                  </p:cNvSpPr>
                  <p:nvPr/>
                </p:nvSpPr>
                <p:spPr>
                  <a:xfrm>
                    <a:off x="5781674" y="3615837"/>
                    <a:ext cx="3856709" cy="398058"/>
                  </a:xfrm>
                  <a:prstGeom prst="rect">
                    <a:avLst/>
                  </a:prstGeom>
                  <a:blipFill>
                    <a:blip r:embed="rId4"/>
                    <a:stretch>
                      <a:fillRect l="-1264" t="-7692" b="-18462"/>
                    </a:stretch>
                  </a:blipFill>
                </p:spPr>
                <p:txBody>
                  <a:bodyPr/>
                  <a:lstStyle/>
                  <a:p>
                    <a:r>
                      <a:rPr lang="zh-CN" altLang="en-US">
                        <a:noFill/>
                      </a:rPr>
                      <a:t> </a:t>
                    </a:r>
                  </a:p>
                </p:txBody>
              </p:sp>
            </mc:Fallback>
          </mc:AlternateContent>
        </p:grpSp>
        <p:grpSp>
          <p:nvGrpSpPr>
            <p:cNvPr id="27" name="组合 26">
              <a:extLst>
                <a:ext uri="{FF2B5EF4-FFF2-40B4-BE49-F238E27FC236}">
                  <a16:creationId xmlns:a16="http://schemas.microsoft.com/office/drawing/2014/main" id="{5013C7EE-396A-4957-B2ED-45DF57BA6AFF}"/>
                </a:ext>
              </a:extLst>
            </p:cNvPr>
            <p:cNvGrpSpPr/>
            <p:nvPr/>
          </p:nvGrpSpPr>
          <p:grpSpPr>
            <a:xfrm>
              <a:off x="279522" y="3159867"/>
              <a:ext cx="6195220" cy="2189157"/>
              <a:chOff x="279522" y="3159867"/>
              <a:chExt cx="6195220" cy="2189157"/>
            </a:xfrm>
          </p:grpSpPr>
          <p:pic>
            <p:nvPicPr>
              <p:cNvPr id="9" name="图片 8">
                <a:extLst>
                  <a:ext uri="{FF2B5EF4-FFF2-40B4-BE49-F238E27FC236}">
                    <a16:creationId xmlns:a16="http://schemas.microsoft.com/office/drawing/2014/main" id="{93BB8F71-C81A-4A17-86B5-F65065F53A4B}"/>
                  </a:ext>
                </a:extLst>
              </p:cNvPr>
              <p:cNvPicPr>
                <a:picLocks noChangeAspect="1"/>
              </p:cNvPicPr>
              <p:nvPr/>
            </p:nvPicPr>
            <p:blipFill>
              <a:blip r:embed="rId5"/>
              <a:stretch>
                <a:fillRect/>
              </a:stretch>
            </p:blipFill>
            <p:spPr>
              <a:xfrm>
                <a:off x="2618032" y="3159867"/>
                <a:ext cx="3856710" cy="2189157"/>
              </a:xfrm>
              <a:prstGeom prst="rect">
                <a:avLst/>
              </a:prstGeom>
            </p:spPr>
          </p:pic>
          <p:sp>
            <p:nvSpPr>
              <p:cNvPr id="17" name="文本框 16">
                <a:extLst>
                  <a:ext uri="{FF2B5EF4-FFF2-40B4-BE49-F238E27FC236}">
                    <a16:creationId xmlns:a16="http://schemas.microsoft.com/office/drawing/2014/main" id="{093386D3-E3CA-4021-81E6-9E5D3099A97D}"/>
                  </a:ext>
                </a:extLst>
              </p:cNvPr>
              <p:cNvSpPr txBox="1"/>
              <p:nvPr/>
            </p:nvSpPr>
            <p:spPr>
              <a:xfrm>
                <a:off x="279522" y="3654280"/>
                <a:ext cx="1576389" cy="1200329"/>
              </a:xfrm>
              <a:prstGeom prst="rect">
                <a:avLst/>
              </a:prstGeom>
              <a:noFill/>
            </p:spPr>
            <p:txBody>
              <a:bodyPr wrap="square">
                <a:spAutoFit/>
              </a:bodyPr>
              <a:lstStyle/>
              <a:p>
                <a:r>
                  <a:rPr lang="zh-CN" altLang="en-US" dirty="0"/>
                  <a:t>用于预测目标股票在</a:t>
                </a:r>
                <a:r>
                  <a:rPr lang="en-US" altLang="zh-CN" dirty="0"/>
                  <a:t>t</a:t>
                </a:r>
                <a:r>
                  <a:rPr lang="zh-CN" altLang="en-US" dirty="0"/>
                  <a:t>时刻走势的股票网络邻接矩阵</a:t>
                </a:r>
              </a:p>
            </p:txBody>
          </p:sp>
          <p:cxnSp>
            <p:nvCxnSpPr>
              <p:cNvPr id="20" name="直接箭头连接符 19">
                <a:extLst>
                  <a:ext uri="{FF2B5EF4-FFF2-40B4-BE49-F238E27FC236}">
                    <a16:creationId xmlns:a16="http://schemas.microsoft.com/office/drawing/2014/main" id="{7BCE72FD-FADF-4821-AF9E-BD8D83E1BFB6}"/>
                  </a:ext>
                </a:extLst>
              </p:cNvPr>
              <p:cNvCxnSpPr>
                <a:cxnSpLocks/>
                <a:stCxn id="9" idx="1"/>
                <a:endCxn id="17" idx="3"/>
              </p:cNvCxnSpPr>
              <p:nvPr/>
            </p:nvCxnSpPr>
            <p:spPr>
              <a:xfrm flipH="1" flipV="1">
                <a:off x="1855911" y="4254445"/>
                <a:ext cx="76212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4115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42CC4-AB8D-408C-AEBD-FD91727B7708}"/>
              </a:ext>
            </a:extLst>
          </p:cNvPr>
          <p:cNvSpPr>
            <a:spLocks noGrp="1"/>
          </p:cNvSpPr>
          <p:nvPr>
            <p:ph type="title"/>
          </p:nvPr>
        </p:nvSpPr>
        <p:spPr/>
        <p:txBody>
          <a:bodyPr/>
          <a:lstStyle/>
          <a:p>
            <a:r>
              <a:rPr lang="zh-CN" altLang="en-US" dirty="0"/>
              <a:t>图像生成</a:t>
            </a:r>
            <a:r>
              <a:rPr lang="en-US" altLang="zh-CN" dirty="0"/>
              <a:t>——</a:t>
            </a:r>
            <a:r>
              <a:rPr lang="zh-CN" altLang="en-US" dirty="0"/>
              <a:t>股票市场信息</a:t>
            </a:r>
            <a:r>
              <a:rPr lang="en-US" altLang="zh-CN" dirty="0"/>
              <a:t>——</a:t>
            </a:r>
            <a:r>
              <a:rPr lang="zh-CN" altLang="en-US" dirty="0"/>
              <a:t>股票市场的拓扑结构</a:t>
            </a:r>
          </a:p>
        </p:txBody>
      </p:sp>
      <p:sp>
        <p:nvSpPr>
          <p:cNvPr id="3" name="页脚占位符 2">
            <a:extLst>
              <a:ext uri="{FF2B5EF4-FFF2-40B4-BE49-F238E27FC236}">
                <a16:creationId xmlns:a16="http://schemas.microsoft.com/office/drawing/2014/main" id="{DF60D0D5-7BBA-4242-818C-383212E9CA7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459D76A-3F13-45D9-AEFA-3319AB5FBA2B}"/>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3F6161F-2341-4AED-8DB3-30C1D170C2C5}"/>
                  </a:ext>
                </a:extLst>
              </p:cNvPr>
              <p:cNvSpPr txBox="1"/>
              <p:nvPr/>
            </p:nvSpPr>
            <p:spPr>
              <a:xfrm>
                <a:off x="669924" y="1359503"/>
                <a:ext cx="9153526" cy="433004"/>
              </a:xfrm>
              <a:prstGeom prst="rect">
                <a:avLst/>
              </a:prstGeom>
              <a:noFill/>
            </p:spPr>
            <p:txBody>
              <a:bodyPr wrap="square" rtlCol="0">
                <a:spAutoFit/>
              </a:bodyPr>
              <a:lstStyle/>
              <a:p>
                <a:r>
                  <a:rPr lang="en-US" altLang="zh-CN" dirty="0"/>
                  <a:t>3</a:t>
                </a:r>
                <a:r>
                  <a:rPr lang="zh-CN" altLang="en-US" dirty="0"/>
                  <a:t>、从</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𝑀</m:t>
                        </m:r>
                      </m:sub>
                      <m:sup>
                        <m:r>
                          <m:rPr>
                            <m:sty m:val="p"/>
                          </m:rPr>
                          <a:rPr lang="en-US" altLang="zh-CN" i="1">
                            <a:latin typeface="Cambria Math" panose="02040503050406030204" pitchFamily="18" charset="0"/>
                          </a:rPr>
                          <m:t>t</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p>
                    </m:sSubSup>
                    <m:r>
                      <a:rPr lang="zh-CN" altLang="en-US" i="1">
                        <a:latin typeface="Cambria Math" panose="02040503050406030204" pitchFamily="18" charset="0"/>
                      </a:rPr>
                      <m:t>中</m:t>
                    </m:r>
                  </m:oMath>
                </a14:m>
                <a:r>
                  <a:rPr lang="zh-CN" altLang="en-US" dirty="0"/>
                  <a:t>分离出正关系和负关系（</a:t>
                </a:r>
                <a:r>
                  <a:rPr lang="en-US" altLang="zh-CN" dirty="0"/>
                  <a:t>the positive and negative relations</a:t>
                </a:r>
                <a:r>
                  <a:rPr lang="zh-CN" altLang="en-US" dirty="0"/>
                  <a:t>）得到</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𝐴</m:t>
                        </m:r>
                      </m:e>
                      <m:sub>
                        <m:r>
                          <a:rPr lang="en-US" altLang="zh-CN" i="1">
                            <a:latin typeface="Cambria Math" panose="02040503050406030204" pitchFamily="18" charset="0"/>
                          </a:rPr>
                          <m:t>𝑀</m:t>
                        </m:r>
                        <m:r>
                          <a:rPr lang="en-US" altLang="zh-CN" b="0" i="1" smtClean="0">
                            <a:latin typeface="Cambria Math" panose="02040503050406030204" pitchFamily="18" charset="0"/>
                          </a:rPr>
                          <m:t>,+</m:t>
                        </m:r>
                      </m:sub>
                      <m:sup>
                        <m:r>
                          <m:rPr>
                            <m:sty m:val="p"/>
                          </m:rPr>
                          <a:rPr lang="en-US" altLang="zh-CN" i="1">
                            <a:latin typeface="Cambria Math" panose="02040503050406030204" pitchFamily="18" charset="0"/>
                          </a:rPr>
                          <m:t>t</m:t>
                        </m:r>
                        <m:r>
                          <a:rPr lang="en-US" altLang="zh-CN" i="1">
                            <a:latin typeface="Cambria Math" panose="02040503050406030204" pitchFamily="18" charset="0"/>
                          </a:rPr>
                          <m:t>,</m:t>
                        </m:r>
                        <m:r>
                          <a:rPr lang="en-US" altLang="zh-CN" i="1">
                            <a:latin typeface="Cambria Math" panose="02040503050406030204" pitchFamily="18" charset="0"/>
                          </a:rPr>
                          <m:t>𝑙</m:t>
                        </m:r>
                      </m:sup>
                    </m:sSubSup>
                  </m:oMath>
                </a14:m>
                <a:r>
                  <a:rPr lang="zh-CN" altLang="en-US" dirty="0"/>
                  <a:t>和</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𝐴</m:t>
                        </m:r>
                      </m:e>
                      <m:sub>
                        <m:r>
                          <a:rPr lang="en-US" altLang="zh-CN" i="1">
                            <a:latin typeface="Cambria Math" panose="02040503050406030204" pitchFamily="18" charset="0"/>
                          </a:rPr>
                          <m:t>𝑀</m:t>
                        </m:r>
                        <m:r>
                          <a:rPr lang="en-US" altLang="zh-CN" b="0" i="1" smtClean="0">
                            <a:latin typeface="Cambria Math" panose="02040503050406030204" pitchFamily="18" charset="0"/>
                          </a:rPr>
                          <m:t>,−</m:t>
                        </m:r>
                      </m:sub>
                      <m:sup>
                        <m:r>
                          <m:rPr>
                            <m:sty m:val="p"/>
                          </m:rPr>
                          <a:rPr lang="en-US" altLang="zh-CN" i="1">
                            <a:latin typeface="Cambria Math" panose="02040503050406030204" pitchFamily="18" charset="0"/>
                          </a:rPr>
                          <m:t>t</m:t>
                        </m:r>
                        <m:r>
                          <a:rPr lang="en-US" altLang="zh-CN" i="1">
                            <a:latin typeface="Cambria Math" panose="02040503050406030204" pitchFamily="18" charset="0"/>
                          </a:rPr>
                          <m:t>,</m:t>
                        </m:r>
                        <m:r>
                          <a:rPr lang="en-US" altLang="zh-CN" i="1">
                            <a:latin typeface="Cambria Math" panose="02040503050406030204" pitchFamily="18" charset="0"/>
                          </a:rPr>
                          <m:t>𝑙</m:t>
                        </m:r>
                      </m:sup>
                    </m:sSubSup>
                  </m:oMath>
                </a14:m>
                <a:endParaRPr lang="zh-CN" altLang="en-US" dirty="0"/>
              </a:p>
            </p:txBody>
          </p:sp>
        </mc:Choice>
        <mc:Fallback xmlns="">
          <p:sp>
            <p:nvSpPr>
              <p:cNvPr id="7" name="文本框 6">
                <a:extLst>
                  <a:ext uri="{FF2B5EF4-FFF2-40B4-BE49-F238E27FC236}">
                    <a16:creationId xmlns:a16="http://schemas.microsoft.com/office/drawing/2014/main" id="{A3F6161F-2341-4AED-8DB3-30C1D170C2C5}"/>
                  </a:ext>
                </a:extLst>
              </p:cNvPr>
              <p:cNvSpPr txBox="1">
                <a:spLocks noRot="1" noChangeAspect="1" noMove="1" noResize="1" noEditPoints="1" noAdjustHandles="1" noChangeArrowheads="1" noChangeShapeType="1" noTextEdit="1"/>
              </p:cNvSpPr>
              <p:nvPr/>
            </p:nvSpPr>
            <p:spPr>
              <a:xfrm>
                <a:off x="669924" y="1359503"/>
                <a:ext cx="9153526" cy="433004"/>
              </a:xfrm>
              <a:prstGeom prst="rect">
                <a:avLst/>
              </a:prstGeom>
              <a:blipFill>
                <a:blip r:embed="rId2"/>
                <a:stretch>
                  <a:fillRect l="-600" b="-1408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CBD1A45-07FB-4C8F-AEBA-1FA33D6A9F3D}"/>
              </a:ext>
            </a:extLst>
          </p:cNvPr>
          <p:cNvPicPr>
            <a:picLocks noChangeAspect="1"/>
          </p:cNvPicPr>
          <p:nvPr/>
        </p:nvPicPr>
        <p:blipFill>
          <a:blip r:embed="rId3"/>
          <a:stretch>
            <a:fillRect/>
          </a:stretch>
        </p:blipFill>
        <p:spPr>
          <a:xfrm>
            <a:off x="4133850" y="2630433"/>
            <a:ext cx="2981325" cy="1981200"/>
          </a:xfrm>
          <a:prstGeom prst="rect">
            <a:avLst/>
          </a:prstGeom>
        </p:spPr>
      </p:pic>
      <p:pic>
        <p:nvPicPr>
          <p:cNvPr id="11" name="图片 10">
            <a:extLst>
              <a:ext uri="{FF2B5EF4-FFF2-40B4-BE49-F238E27FC236}">
                <a16:creationId xmlns:a16="http://schemas.microsoft.com/office/drawing/2014/main" id="{00E1F425-FE8A-4212-911B-41F33B821EA5}"/>
              </a:ext>
            </a:extLst>
          </p:cNvPr>
          <p:cNvPicPr>
            <a:picLocks noChangeAspect="1"/>
          </p:cNvPicPr>
          <p:nvPr/>
        </p:nvPicPr>
        <p:blipFill>
          <a:blip r:embed="rId4"/>
          <a:stretch>
            <a:fillRect/>
          </a:stretch>
        </p:blipFill>
        <p:spPr>
          <a:xfrm>
            <a:off x="384502" y="3961144"/>
            <a:ext cx="2845455" cy="433004"/>
          </a:xfrm>
          <a:prstGeom prst="rect">
            <a:avLst/>
          </a:prstGeom>
        </p:spPr>
      </p:pic>
      <p:cxnSp>
        <p:nvCxnSpPr>
          <p:cNvPr id="13" name="直接箭头连接符 12">
            <a:extLst>
              <a:ext uri="{FF2B5EF4-FFF2-40B4-BE49-F238E27FC236}">
                <a16:creationId xmlns:a16="http://schemas.microsoft.com/office/drawing/2014/main" id="{EB5F39E5-F269-4A0E-9471-8EAFAD5B7524}"/>
              </a:ext>
            </a:extLst>
          </p:cNvPr>
          <p:cNvCxnSpPr>
            <a:cxnSpLocks/>
          </p:cNvCxnSpPr>
          <p:nvPr/>
        </p:nvCxnSpPr>
        <p:spPr>
          <a:xfrm>
            <a:off x="3531255" y="4153803"/>
            <a:ext cx="60259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B492BD-F340-4E6E-A847-B41CA886DD23}"/>
              </a:ext>
            </a:extLst>
          </p:cNvPr>
          <p:cNvCxnSpPr/>
          <p:nvPr/>
        </p:nvCxnSpPr>
        <p:spPr>
          <a:xfrm flipV="1">
            <a:off x="6686550" y="2460161"/>
            <a:ext cx="533400" cy="199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F9EB00B-570C-4E48-A8B9-CFB10C161891}"/>
                  </a:ext>
                </a:extLst>
              </p:cNvPr>
              <p:cNvSpPr txBox="1"/>
              <p:nvPr/>
            </p:nvSpPr>
            <p:spPr>
              <a:xfrm>
                <a:off x="7219950" y="2130814"/>
                <a:ext cx="6096000" cy="369332"/>
              </a:xfrm>
              <a:prstGeom prst="rect">
                <a:avLst/>
              </a:prstGeom>
              <a:noFill/>
            </p:spPr>
            <p:txBody>
              <a:bodyPr wrap="square">
                <a:spAutoFit/>
              </a:bodyPr>
              <a:lstStyle/>
              <a:p>
                <a:r>
                  <a:rPr lang="zh-CN" altLang="en-US" dirty="0"/>
                  <a:t>设定阈值</a:t>
                </a:r>
                <a14:m>
                  <m:oMath xmlns:m="http://schemas.openxmlformats.org/officeDocument/2006/math">
                    <m:r>
                      <a:rPr lang="zh-CN" altLang="en-US" i="1" smtClean="0">
                        <a:latin typeface="Cambria Math" panose="02040503050406030204" pitchFamily="18" charset="0"/>
                      </a:rPr>
                      <m:t>𝜃</m:t>
                    </m:r>
                  </m:oMath>
                </a14:m>
                <a:r>
                  <a:rPr lang="zh-CN" altLang="en-US" dirty="0"/>
                  <a:t>来简化正负关系</a:t>
                </a:r>
              </a:p>
            </p:txBody>
          </p:sp>
        </mc:Choice>
        <mc:Fallback xmlns="">
          <p:sp>
            <p:nvSpPr>
              <p:cNvPr id="17" name="文本框 16">
                <a:extLst>
                  <a:ext uri="{FF2B5EF4-FFF2-40B4-BE49-F238E27FC236}">
                    <a16:creationId xmlns:a16="http://schemas.microsoft.com/office/drawing/2014/main" id="{CF9EB00B-570C-4E48-A8B9-CFB10C161891}"/>
                  </a:ext>
                </a:extLst>
              </p:cNvPr>
              <p:cNvSpPr txBox="1">
                <a:spLocks noRot="1" noChangeAspect="1" noMove="1" noResize="1" noEditPoints="1" noAdjustHandles="1" noChangeArrowheads="1" noChangeShapeType="1" noTextEdit="1"/>
              </p:cNvSpPr>
              <p:nvPr/>
            </p:nvSpPr>
            <p:spPr>
              <a:xfrm>
                <a:off x="7219950" y="2130814"/>
                <a:ext cx="6096000" cy="369332"/>
              </a:xfrm>
              <a:prstGeom prst="rect">
                <a:avLst/>
              </a:prstGeom>
              <a:blipFill>
                <a:blip r:embed="rId5"/>
                <a:stretch>
                  <a:fillRect l="-800"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4C07417-E023-41AE-ADAE-01AB3180B0AC}"/>
                  </a:ext>
                </a:extLst>
              </p:cNvPr>
              <p:cNvSpPr txBox="1"/>
              <p:nvPr/>
            </p:nvSpPr>
            <p:spPr>
              <a:xfrm>
                <a:off x="857249" y="5101787"/>
                <a:ext cx="10739438" cy="433004"/>
              </a:xfrm>
              <a:prstGeom prst="rect">
                <a:avLst/>
              </a:prstGeom>
              <a:noFill/>
            </p:spPr>
            <p:txBody>
              <a:bodyPr wrap="square">
                <a:spAutoFit/>
              </a:bodyPr>
              <a:lstStyle/>
              <a:p>
                <a:r>
                  <a:rPr lang="en-US" altLang="zh-CN" dirty="0"/>
                  <a:t>4</a:t>
                </a:r>
                <a:r>
                  <a:rPr lang="zh-CN" altLang="en-US" dirty="0"/>
                  <a:t>、在不同的时刻</a:t>
                </a:r>
                <a:r>
                  <a:rPr lang="en-US" altLang="zh-CN" dirty="0"/>
                  <a:t>t</a:t>
                </a:r>
                <a:r>
                  <a:rPr lang="zh-CN" altLang="en-US" dirty="0"/>
                  <a:t>和滞后期</a:t>
                </a:r>
                <a14:m>
                  <m:oMath xmlns:m="http://schemas.openxmlformats.org/officeDocument/2006/math">
                    <m:r>
                      <a:rPr lang="zh-CN" altLang="en-US" i="1" smtClean="0">
                        <a:latin typeface="Cambria Math" panose="02040503050406030204" pitchFamily="18" charset="0"/>
                      </a:rPr>
                      <m:t>𝚤</m:t>
                    </m:r>
                  </m:oMath>
                </a14:m>
                <a:r>
                  <a:rPr lang="zh-CN" altLang="en-US" dirty="0"/>
                  <a:t>的条件下，根据</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𝐴</m:t>
                        </m:r>
                      </m:e>
                      <m:sub>
                        <m:r>
                          <a:rPr lang="en-US" altLang="zh-CN" i="1">
                            <a:latin typeface="Cambria Math" panose="02040503050406030204" pitchFamily="18" charset="0"/>
                          </a:rPr>
                          <m:t>𝑀</m:t>
                        </m:r>
                        <m:r>
                          <a:rPr lang="en-US" altLang="zh-CN" i="1">
                            <a:latin typeface="Cambria Math" panose="02040503050406030204" pitchFamily="18" charset="0"/>
                          </a:rPr>
                          <m:t>,+</m:t>
                        </m:r>
                      </m:sub>
                      <m:sup>
                        <m:r>
                          <m:rPr>
                            <m:sty m:val="p"/>
                          </m:rPr>
                          <a:rPr lang="en-US" altLang="zh-CN" i="1">
                            <a:latin typeface="Cambria Math" panose="02040503050406030204" pitchFamily="18" charset="0"/>
                          </a:rPr>
                          <m:t>t</m:t>
                        </m:r>
                        <m:r>
                          <a:rPr lang="en-US" altLang="zh-CN" i="1">
                            <a:latin typeface="Cambria Math" panose="02040503050406030204" pitchFamily="18" charset="0"/>
                          </a:rPr>
                          <m:t>,</m:t>
                        </m:r>
                        <m:r>
                          <a:rPr lang="en-US" altLang="zh-CN" i="1">
                            <a:latin typeface="Cambria Math" panose="02040503050406030204" pitchFamily="18" charset="0"/>
                          </a:rPr>
                          <m:t>𝑙</m:t>
                        </m:r>
                      </m:sup>
                    </m:sSubSup>
                  </m:oMath>
                </a14:m>
                <a:r>
                  <a:rPr lang="zh-CN" altLang="en-US" dirty="0"/>
                  <a:t>和</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𝐴</m:t>
                        </m:r>
                      </m:e>
                      <m:sub>
                        <m:r>
                          <a:rPr lang="en-US" altLang="zh-CN" i="1">
                            <a:latin typeface="Cambria Math" panose="02040503050406030204" pitchFamily="18" charset="0"/>
                          </a:rPr>
                          <m:t>𝑀</m:t>
                        </m:r>
                        <m:r>
                          <a:rPr lang="en-US" altLang="zh-CN" i="1">
                            <a:latin typeface="Cambria Math" panose="02040503050406030204" pitchFamily="18" charset="0"/>
                          </a:rPr>
                          <m:t>,−</m:t>
                        </m:r>
                      </m:sub>
                      <m:sup>
                        <m:r>
                          <m:rPr>
                            <m:sty m:val="p"/>
                          </m:rPr>
                          <a:rPr lang="en-US" altLang="zh-CN" i="1">
                            <a:latin typeface="Cambria Math" panose="02040503050406030204" pitchFamily="18" charset="0"/>
                          </a:rPr>
                          <m:t>t</m:t>
                        </m:r>
                        <m:r>
                          <a:rPr lang="en-US" altLang="zh-CN" i="1">
                            <a:latin typeface="Cambria Math" panose="02040503050406030204" pitchFamily="18" charset="0"/>
                          </a:rPr>
                          <m:t>,</m:t>
                        </m:r>
                        <m:r>
                          <a:rPr lang="en-US" altLang="zh-CN" i="1">
                            <a:latin typeface="Cambria Math" panose="02040503050406030204" pitchFamily="18" charset="0"/>
                          </a:rPr>
                          <m:t>𝑙</m:t>
                        </m:r>
                      </m:sup>
                    </m:sSubSup>
                    <m:r>
                      <a:rPr lang="zh-CN" altLang="en-US" i="1">
                        <a:latin typeface="Cambria Math" panose="02040503050406030204" pitchFamily="18" charset="0"/>
                      </a:rPr>
                      <m:t>得到</m:t>
                    </m:r>
                  </m:oMath>
                </a14:m>
                <a:r>
                  <a:rPr lang="zh-CN" altLang="en-US" dirty="0"/>
                  <a:t>各自的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m:rPr>
                            <m:sty m:val="p"/>
                          </m:rPr>
                          <a:rPr lang="en-US" altLang="zh-CN" i="1">
                            <a:latin typeface="Cambria Math" panose="02040503050406030204" pitchFamily="18" charset="0"/>
                          </a:rPr>
                          <m:t>s</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m:rPr>
                            <m:sty m:val="p"/>
                          </m:rPr>
                          <a:rPr lang="en-US" altLang="zh-CN" i="1">
                            <a:latin typeface="Cambria Math" panose="02040503050406030204" pitchFamily="18" charset="0"/>
                          </a:rPr>
                          <m:t>s</m:t>
                        </m:r>
                      </m:sub>
                    </m:sSub>
                  </m:oMath>
                </a14:m>
                <a:r>
                  <a:rPr lang="zh-CN" altLang="en-US" dirty="0"/>
                  <a:t>的正相关图像和负相关图像</a:t>
                </a:r>
              </a:p>
            </p:txBody>
          </p:sp>
        </mc:Choice>
        <mc:Fallback xmlns="">
          <p:sp>
            <p:nvSpPr>
              <p:cNvPr id="19" name="文本框 18">
                <a:extLst>
                  <a:ext uri="{FF2B5EF4-FFF2-40B4-BE49-F238E27FC236}">
                    <a16:creationId xmlns:a16="http://schemas.microsoft.com/office/drawing/2014/main" id="{44C07417-E023-41AE-ADAE-01AB3180B0AC}"/>
                  </a:ext>
                </a:extLst>
              </p:cNvPr>
              <p:cNvSpPr txBox="1">
                <a:spLocks noRot="1" noChangeAspect="1" noMove="1" noResize="1" noEditPoints="1" noAdjustHandles="1" noChangeArrowheads="1" noChangeShapeType="1" noTextEdit="1"/>
              </p:cNvSpPr>
              <p:nvPr/>
            </p:nvSpPr>
            <p:spPr>
              <a:xfrm>
                <a:off x="857249" y="5101787"/>
                <a:ext cx="10739438" cy="433004"/>
              </a:xfrm>
              <a:prstGeom prst="rect">
                <a:avLst/>
              </a:prstGeom>
              <a:blipFill>
                <a:blip r:embed="rId6"/>
                <a:stretch>
                  <a:fillRect l="-511" t="-1408" b="-14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4159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18C23-4842-42F7-8883-0EC0BE66DB86}"/>
              </a:ext>
            </a:extLst>
          </p:cNvPr>
          <p:cNvSpPr>
            <a:spLocks noGrp="1"/>
          </p:cNvSpPr>
          <p:nvPr>
            <p:ph type="title"/>
          </p:nvPr>
        </p:nvSpPr>
        <p:spPr/>
        <p:txBody>
          <a:bodyPr/>
          <a:lstStyle/>
          <a:p>
            <a:r>
              <a:rPr lang="zh-CN" altLang="en-US" dirty="0"/>
              <a:t>图像生成</a:t>
            </a:r>
            <a:r>
              <a:rPr lang="en-US" altLang="zh-CN" dirty="0"/>
              <a:t>——</a:t>
            </a:r>
            <a:r>
              <a:rPr lang="zh-CN" altLang="en-US" dirty="0"/>
              <a:t>股票市场信息</a:t>
            </a:r>
            <a:r>
              <a:rPr lang="en-US" altLang="zh-CN" dirty="0"/>
              <a:t>——</a:t>
            </a:r>
            <a:r>
              <a:rPr lang="zh-CN" altLang="en-US" dirty="0"/>
              <a:t>每支股票的特征</a:t>
            </a:r>
          </a:p>
        </p:txBody>
      </p:sp>
      <p:sp>
        <p:nvSpPr>
          <p:cNvPr id="3" name="页脚占位符 2">
            <a:extLst>
              <a:ext uri="{FF2B5EF4-FFF2-40B4-BE49-F238E27FC236}">
                <a16:creationId xmlns:a16="http://schemas.microsoft.com/office/drawing/2014/main" id="{E61DD263-DCC4-4097-A663-8661D827F1F3}"/>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EF7F52D5-68AE-4D45-B05A-50D1548DFAE5}"/>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pic>
        <p:nvPicPr>
          <p:cNvPr id="6" name="图片 5">
            <a:extLst>
              <a:ext uri="{FF2B5EF4-FFF2-40B4-BE49-F238E27FC236}">
                <a16:creationId xmlns:a16="http://schemas.microsoft.com/office/drawing/2014/main" id="{DF657259-ECB8-4256-8490-FE789483A465}"/>
              </a:ext>
            </a:extLst>
          </p:cNvPr>
          <p:cNvPicPr>
            <a:picLocks noChangeAspect="1"/>
          </p:cNvPicPr>
          <p:nvPr/>
        </p:nvPicPr>
        <p:blipFill>
          <a:blip r:embed="rId2"/>
          <a:stretch>
            <a:fillRect/>
          </a:stretch>
        </p:blipFill>
        <p:spPr>
          <a:xfrm>
            <a:off x="936847" y="1408106"/>
            <a:ext cx="10318305" cy="4433888"/>
          </a:xfrm>
          <a:prstGeom prst="rect">
            <a:avLst/>
          </a:prstGeom>
        </p:spPr>
      </p:pic>
    </p:spTree>
    <p:extLst>
      <p:ext uri="{BB962C8B-B14F-4D97-AF65-F5344CB8AC3E}">
        <p14:creationId xmlns:p14="http://schemas.microsoft.com/office/powerpoint/2010/main" val="1850692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27B49E08-818F-41F7-93FC-1CBB165A4A92}"/>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95E6E359-41BD-4788-9C5E-62FE53824C5A}"/>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5" name="标题 1">
            <a:extLst>
              <a:ext uri="{FF2B5EF4-FFF2-40B4-BE49-F238E27FC236}">
                <a16:creationId xmlns:a16="http://schemas.microsoft.com/office/drawing/2014/main" id="{703E64EE-45FA-4CBF-9253-5382282427DF}"/>
              </a:ext>
            </a:extLst>
          </p:cNvPr>
          <p:cNvSpPr>
            <a:spLocks noGrp="1"/>
          </p:cNvSpPr>
          <p:nvPr>
            <p:ph type="title"/>
          </p:nvPr>
        </p:nvSpPr>
        <p:spPr>
          <a:xfrm>
            <a:off x="669925" y="0"/>
            <a:ext cx="10850563" cy="1028700"/>
          </a:xfrm>
        </p:spPr>
        <p:txBody>
          <a:bodyPr/>
          <a:lstStyle/>
          <a:p>
            <a:r>
              <a:rPr lang="zh-CN" altLang="en-US" dirty="0"/>
              <a:t>图像生成</a:t>
            </a:r>
            <a:r>
              <a:rPr lang="en-US" altLang="zh-CN" dirty="0"/>
              <a:t>——</a:t>
            </a:r>
            <a:r>
              <a:rPr lang="zh-CN" altLang="en-US" dirty="0"/>
              <a:t>股票市场信息</a:t>
            </a:r>
            <a:r>
              <a:rPr lang="en-US" altLang="zh-CN" dirty="0"/>
              <a:t>——</a:t>
            </a:r>
            <a:r>
              <a:rPr lang="zh-CN" altLang="en-US" dirty="0"/>
              <a:t>每支股票的特征</a:t>
            </a:r>
          </a:p>
        </p:txBody>
      </p:sp>
      <p:sp>
        <p:nvSpPr>
          <p:cNvPr id="7" name="文本框 6">
            <a:extLst>
              <a:ext uri="{FF2B5EF4-FFF2-40B4-BE49-F238E27FC236}">
                <a16:creationId xmlns:a16="http://schemas.microsoft.com/office/drawing/2014/main" id="{1C497C00-59FD-434B-9B91-2096E5B4CCA9}"/>
              </a:ext>
            </a:extLst>
          </p:cNvPr>
          <p:cNvSpPr txBox="1"/>
          <p:nvPr/>
        </p:nvSpPr>
        <p:spPr>
          <a:xfrm>
            <a:off x="790574" y="1443336"/>
            <a:ext cx="10582276" cy="646331"/>
          </a:xfrm>
          <a:prstGeom prst="rect">
            <a:avLst/>
          </a:prstGeom>
          <a:noFill/>
        </p:spPr>
        <p:txBody>
          <a:bodyPr wrap="square">
            <a:spAutoFit/>
          </a:bodyPr>
          <a:lstStyle/>
          <a:p>
            <a:r>
              <a:rPr lang="en-US" altLang="zh-CN" dirty="0"/>
              <a:t>1</a:t>
            </a:r>
            <a:r>
              <a:rPr lang="zh-CN" altLang="en-US" dirty="0"/>
              <a:t>、选择</a:t>
            </a:r>
            <a:r>
              <a:rPr lang="en-US" altLang="zh-CN" dirty="0"/>
              <a:t>4</a:t>
            </a:r>
            <a:r>
              <a:rPr lang="zh-CN" altLang="en-US" dirty="0"/>
              <a:t>个特征来建立相应的特征矩阵，即目标股票与所选相关股票的关系、最近</a:t>
            </a:r>
            <a:r>
              <a:rPr lang="en-US" altLang="zh-CN" dirty="0"/>
              <a:t>1</a:t>
            </a:r>
            <a:r>
              <a:rPr lang="zh-CN" altLang="en-US" dirty="0"/>
              <a:t>天</a:t>
            </a:r>
            <a:r>
              <a:rPr lang="en-US" altLang="zh-CN" dirty="0"/>
              <a:t>ROC</a:t>
            </a:r>
            <a:r>
              <a:rPr lang="zh-CN" altLang="en-US" dirty="0"/>
              <a:t>、最近</a:t>
            </a:r>
            <a:r>
              <a:rPr lang="en-US" altLang="zh-CN" dirty="0"/>
              <a:t>n</a:t>
            </a:r>
            <a:r>
              <a:rPr lang="zh-CN" altLang="en-US" dirty="0"/>
              <a:t>天的</a:t>
            </a:r>
            <a:r>
              <a:rPr lang="en-US" altLang="zh-CN" dirty="0"/>
              <a:t>1-day ROC</a:t>
            </a:r>
            <a:r>
              <a:rPr lang="zh-CN" altLang="en-US" dirty="0"/>
              <a:t>的平均值和最近</a:t>
            </a:r>
            <a:r>
              <a:rPr lang="en-US" altLang="zh-CN" dirty="0"/>
              <a:t>n</a:t>
            </a:r>
            <a:r>
              <a:rPr lang="zh-CN" altLang="en-US" dirty="0"/>
              <a:t>天的</a:t>
            </a:r>
            <a:r>
              <a:rPr lang="en-US" altLang="zh-CN" dirty="0"/>
              <a:t>1-day ROC</a:t>
            </a:r>
            <a:r>
              <a:rPr lang="zh-CN" altLang="en-US" dirty="0"/>
              <a:t>的标准差。</a:t>
            </a:r>
          </a:p>
        </p:txBody>
      </p:sp>
      <p:pic>
        <p:nvPicPr>
          <p:cNvPr id="9" name="图片 8">
            <a:extLst>
              <a:ext uri="{FF2B5EF4-FFF2-40B4-BE49-F238E27FC236}">
                <a16:creationId xmlns:a16="http://schemas.microsoft.com/office/drawing/2014/main" id="{283ED468-7135-43C3-AE91-74CB2BFD6DB1}"/>
              </a:ext>
            </a:extLst>
          </p:cNvPr>
          <p:cNvPicPr>
            <a:picLocks noChangeAspect="1"/>
          </p:cNvPicPr>
          <p:nvPr/>
        </p:nvPicPr>
        <p:blipFill>
          <a:blip r:embed="rId2"/>
          <a:stretch>
            <a:fillRect/>
          </a:stretch>
        </p:blipFill>
        <p:spPr>
          <a:xfrm>
            <a:off x="790574" y="2351901"/>
            <a:ext cx="11353800" cy="3648075"/>
          </a:xfrm>
          <a:prstGeom prst="rect">
            <a:avLst/>
          </a:prstGeom>
        </p:spPr>
      </p:pic>
    </p:spTree>
    <p:extLst>
      <p:ext uri="{BB962C8B-B14F-4D97-AF65-F5344CB8AC3E}">
        <p14:creationId xmlns:p14="http://schemas.microsoft.com/office/powerpoint/2010/main" val="65909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5C8A7F47-5BB1-4D50-90B5-F775FC773BF4}"/>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ABFD2224-4337-4FC0-BCFE-58C131788B04}"/>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5" name="标题 1">
            <a:extLst>
              <a:ext uri="{FF2B5EF4-FFF2-40B4-BE49-F238E27FC236}">
                <a16:creationId xmlns:a16="http://schemas.microsoft.com/office/drawing/2014/main" id="{4D0E5ED0-4B1E-40FB-A56A-E1ED32BB845F}"/>
              </a:ext>
            </a:extLst>
          </p:cNvPr>
          <p:cNvSpPr>
            <a:spLocks noGrp="1"/>
          </p:cNvSpPr>
          <p:nvPr>
            <p:ph type="title"/>
          </p:nvPr>
        </p:nvSpPr>
        <p:spPr>
          <a:xfrm>
            <a:off x="669925" y="0"/>
            <a:ext cx="10850563" cy="1028700"/>
          </a:xfrm>
        </p:spPr>
        <p:txBody>
          <a:bodyPr/>
          <a:lstStyle/>
          <a:p>
            <a:r>
              <a:rPr lang="zh-CN" altLang="en-US" dirty="0"/>
              <a:t>图像生成</a:t>
            </a:r>
            <a:r>
              <a:rPr lang="en-US" altLang="zh-CN" dirty="0"/>
              <a:t>——</a:t>
            </a:r>
            <a:r>
              <a:rPr lang="zh-CN" altLang="en-US" dirty="0"/>
              <a:t>股票市场信息</a:t>
            </a:r>
            <a:r>
              <a:rPr lang="en-US" altLang="zh-CN" dirty="0"/>
              <a:t>——</a:t>
            </a:r>
            <a:r>
              <a:rPr lang="zh-CN" altLang="en-US" dirty="0"/>
              <a:t>每支股票的特征</a:t>
            </a:r>
          </a:p>
        </p:txBody>
      </p:sp>
      <p:grpSp>
        <p:nvGrpSpPr>
          <p:cNvPr id="14" name="组合 13">
            <a:extLst>
              <a:ext uri="{FF2B5EF4-FFF2-40B4-BE49-F238E27FC236}">
                <a16:creationId xmlns:a16="http://schemas.microsoft.com/office/drawing/2014/main" id="{536E0427-A08D-4F53-BE1C-51F4172B72E0}"/>
              </a:ext>
            </a:extLst>
          </p:cNvPr>
          <p:cNvGrpSpPr/>
          <p:nvPr/>
        </p:nvGrpSpPr>
        <p:grpSpPr>
          <a:xfrm>
            <a:off x="1023143" y="1575109"/>
            <a:ext cx="10144125" cy="887966"/>
            <a:chOff x="1123950" y="1435274"/>
            <a:chExt cx="10144125" cy="887966"/>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27683CD-0CC1-4698-9723-18B5A6F6796E}"/>
                    </a:ext>
                  </a:extLst>
                </p:cNvPr>
                <p:cNvSpPr txBox="1"/>
                <p:nvPr/>
              </p:nvSpPr>
              <p:spPr>
                <a:xfrm>
                  <a:off x="1123950" y="1459468"/>
                  <a:ext cx="6315075" cy="433004"/>
                </a:xfrm>
                <a:prstGeom prst="rect">
                  <a:avLst/>
                </a:prstGeom>
                <a:noFill/>
              </p:spPr>
              <p:txBody>
                <a:bodyPr wrap="square" rtlCol="0">
                  <a:spAutoFit/>
                </a:bodyPr>
                <a:lstStyle/>
                <a:p>
                  <a:r>
                    <a:rPr lang="en-US" altLang="zh-CN" dirty="0"/>
                    <a:t>2</a:t>
                  </a:r>
                  <a:r>
                    <a:rPr lang="zh-CN" altLang="en-US" dirty="0"/>
                    <a:t>、对于每一对的</a:t>
                  </a:r>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𝐴</m:t>
                          </m:r>
                        </m:e>
                        <m:sub>
                          <m:r>
                            <a:rPr lang="en-US" altLang="zh-CN" i="1">
                              <a:latin typeface="Cambria Math" panose="02040503050406030204" pitchFamily="18" charset="0"/>
                            </a:rPr>
                            <m:t>𝑀</m:t>
                          </m:r>
                          <m:r>
                            <a:rPr lang="en-US" altLang="zh-CN" i="1">
                              <a:latin typeface="Cambria Math" panose="02040503050406030204" pitchFamily="18" charset="0"/>
                            </a:rPr>
                            <m:t>,+</m:t>
                          </m:r>
                        </m:sub>
                        <m:sup>
                          <m:r>
                            <m:rPr>
                              <m:sty m:val="p"/>
                            </m:rPr>
                            <a:rPr lang="en-US" altLang="zh-CN" i="1">
                              <a:latin typeface="Cambria Math" panose="02040503050406030204" pitchFamily="18" charset="0"/>
                            </a:rPr>
                            <m:t>t</m:t>
                          </m:r>
                          <m:r>
                            <a:rPr lang="en-US" altLang="zh-CN" i="1">
                              <a:latin typeface="Cambria Math" panose="02040503050406030204" pitchFamily="18" charset="0"/>
                            </a:rPr>
                            <m:t>,</m:t>
                          </m:r>
                          <m:r>
                            <a:rPr lang="en-US" altLang="zh-CN" i="1">
                              <a:latin typeface="Cambria Math" panose="02040503050406030204" pitchFamily="18" charset="0"/>
                            </a:rPr>
                            <m:t>𝑙</m:t>
                          </m:r>
                        </m:sup>
                      </m:sSubSup>
                    </m:oMath>
                  </a14:m>
                  <a:r>
                    <a:rPr lang="zh-CN" altLang="en-US" dirty="0"/>
                    <a:t>和</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𝐴</m:t>
                          </m:r>
                        </m:e>
                        <m:sub>
                          <m:r>
                            <a:rPr lang="en-US" altLang="zh-CN" i="1">
                              <a:latin typeface="Cambria Math" panose="02040503050406030204" pitchFamily="18" charset="0"/>
                            </a:rPr>
                            <m:t>𝑀</m:t>
                          </m:r>
                          <m:r>
                            <a:rPr lang="en-US" altLang="zh-CN" i="1">
                              <a:latin typeface="Cambria Math" panose="02040503050406030204" pitchFamily="18" charset="0"/>
                            </a:rPr>
                            <m:t>,−</m:t>
                          </m:r>
                        </m:sub>
                        <m:sup>
                          <m:r>
                            <m:rPr>
                              <m:sty m:val="p"/>
                            </m:rPr>
                            <a:rPr lang="en-US" altLang="zh-CN" i="1">
                              <a:latin typeface="Cambria Math" panose="02040503050406030204" pitchFamily="18" charset="0"/>
                            </a:rPr>
                            <m:t>t</m:t>
                          </m:r>
                          <m:r>
                            <a:rPr lang="en-US" altLang="zh-CN" i="1">
                              <a:latin typeface="Cambria Math" panose="02040503050406030204" pitchFamily="18" charset="0"/>
                            </a:rPr>
                            <m:t>,</m:t>
                          </m:r>
                          <m:r>
                            <a:rPr lang="en-US" altLang="zh-CN" i="1">
                              <a:latin typeface="Cambria Math" panose="02040503050406030204" pitchFamily="18" charset="0"/>
                            </a:rPr>
                            <m:t>𝑙</m:t>
                          </m:r>
                        </m:sup>
                      </m:sSubSup>
                    </m:oMath>
                  </a14:m>
                  <a:r>
                    <a:rPr lang="zh-CN" altLang="en-US" dirty="0"/>
                    <a:t>，我们构造一个相关特征矩阵</a:t>
                  </a:r>
                </a:p>
              </p:txBody>
            </p:sp>
          </mc:Choice>
          <mc:Fallback xmlns="">
            <p:sp>
              <p:nvSpPr>
                <p:cNvPr id="7" name="文本框 6">
                  <a:extLst>
                    <a:ext uri="{FF2B5EF4-FFF2-40B4-BE49-F238E27FC236}">
                      <a16:creationId xmlns:a16="http://schemas.microsoft.com/office/drawing/2014/main" id="{027683CD-0CC1-4698-9723-18B5A6F6796E}"/>
                    </a:ext>
                  </a:extLst>
                </p:cNvPr>
                <p:cNvSpPr txBox="1">
                  <a:spLocks noRot="1" noChangeAspect="1" noMove="1" noResize="1" noEditPoints="1" noAdjustHandles="1" noChangeArrowheads="1" noChangeShapeType="1" noTextEdit="1"/>
                </p:cNvSpPr>
                <p:nvPr/>
              </p:nvSpPr>
              <p:spPr>
                <a:xfrm>
                  <a:off x="1123950" y="1459468"/>
                  <a:ext cx="6315075" cy="433004"/>
                </a:xfrm>
                <a:prstGeom prst="rect">
                  <a:avLst/>
                </a:prstGeom>
                <a:blipFill>
                  <a:blip r:embed="rId2"/>
                  <a:stretch>
                    <a:fillRect l="-869" b="-1408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F6EB1B4-526B-42B9-9DEB-5C510017DE31}"/>
                </a:ext>
              </a:extLst>
            </p:cNvPr>
            <p:cNvPicPr>
              <a:picLocks noChangeAspect="1"/>
            </p:cNvPicPr>
            <p:nvPr/>
          </p:nvPicPr>
          <p:blipFill>
            <a:blip r:embed="rId3"/>
            <a:stretch>
              <a:fillRect/>
            </a:stretch>
          </p:blipFill>
          <p:spPr>
            <a:xfrm>
              <a:off x="7138987" y="1492422"/>
              <a:ext cx="1171575" cy="40005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96DA07E-65A3-4DFE-8E4A-AB4B126DD21A}"/>
                    </a:ext>
                  </a:extLst>
                </p:cNvPr>
                <p:cNvSpPr txBox="1"/>
                <p:nvPr/>
              </p:nvSpPr>
              <p:spPr>
                <a:xfrm>
                  <a:off x="8448674" y="1435274"/>
                  <a:ext cx="2819401" cy="410305"/>
                </a:xfrm>
                <a:prstGeom prst="rect">
                  <a:avLst/>
                </a:prstGeom>
                <a:noFill/>
              </p:spPr>
              <p:txBody>
                <a:bodyPr wrap="square" rtlCol="0">
                  <a:spAutoFit/>
                </a:bodyPr>
                <a:lstStyle/>
                <a:p>
                  <a:r>
                    <a:rPr lang="zh-CN" altLang="en-US" dirty="0"/>
                    <a:t>，在该矩阵中在</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𝑀</m:t>
                          </m:r>
                        </m:sub>
                        <m:sup>
                          <m:r>
                            <m:rPr>
                              <m:sty m:val="p"/>
                            </m:rPr>
                            <a:rPr lang="en-US" altLang="zh-CN" i="1">
                              <a:latin typeface="Cambria Math" panose="02040503050406030204" pitchFamily="18" charset="0"/>
                            </a:rPr>
                            <m:t>t</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p>
                      </m:sSubSup>
                    </m:oMath>
                  </a14:m>
                  <a:r>
                    <a:rPr lang="zh-CN" altLang="en-US" dirty="0"/>
                    <a:t>中的每</a:t>
                  </a:r>
                </a:p>
              </p:txBody>
            </p:sp>
          </mc:Choice>
          <mc:Fallback xmlns="">
            <p:sp>
              <p:nvSpPr>
                <p:cNvPr id="10" name="文本框 9">
                  <a:extLst>
                    <a:ext uri="{FF2B5EF4-FFF2-40B4-BE49-F238E27FC236}">
                      <a16:creationId xmlns:a16="http://schemas.microsoft.com/office/drawing/2014/main" id="{296DA07E-65A3-4DFE-8E4A-AB4B126DD21A}"/>
                    </a:ext>
                  </a:extLst>
                </p:cNvPr>
                <p:cNvSpPr txBox="1">
                  <a:spLocks noRot="1" noChangeAspect="1" noMove="1" noResize="1" noEditPoints="1" noAdjustHandles="1" noChangeArrowheads="1" noChangeShapeType="1" noTextEdit="1"/>
                </p:cNvSpPr>
                <p:nvPr/>
              </p:nvSpPr>
              <p:spPr>
                <a:xfrm>
                  <a:off x="8448674" y="1435274"/>
                  <a:ext cx="2819401" cy="410305"/>
                </a:xfrm>
                <a:prstGeom prst="rect">
                  <a:avLst/>
                </a:prstGeom>
                <a:blipFill>
                  <a:blip r:embed="rId4"/>
                  <a:stretch>
                    <a:fillRect l="-1728" r="-1296" b="-19118"/>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286AA993-DACE-4BE9-8682-1DD3E66C5148}"/>
                </a:ext>
              </a:extLst>
            </p:cNvPr>
            <p:cNvSpPr txBox="1"/>
            <p:nvPr/>
          </p:nvSpPr>
          <p:spPr>
            <a:xfrm>
              <a:off x="1485900" y="1953908"/>
              <a:ext cx="6096000" cy="369332"/>
            </a:xfrm>
            <a:prstGeom prst="rect">
              <a:avLst/>
            </a:prstGeom>
            <a:noFill/>
          </p:spPr>
          <p:txBody>
            <a:bodyPr wrap="square">
              <a:spAutoFit/>
            </a:bodyPr>
            <a:lstStyle/>
            <a:p>
              <a:r>
                <a:rPr lang="zh-CN" altLang="en-US" dirty="0"/>
                <a:t>只股票的四个特征排成一行</a:t>
              </a:r>
            </a:p>
          </p:txBody>
        </p:sp>
      </p:grpSp>
      <p:grpSp>
        <p:nvGrpSpPr>
          <p:cNvPr id="27" name="组合 26">
            <a:extLst>
              <a:ext uri="{FF2B5EF4-FFF2-40B4-BE49-F238E27FC236}">
                <a16:creationId xmlns:a16="http://schemas.microsoft.com/office/drawing/2014/main" id="{1BB7CAF9-3EE0-443F-B41F-A5658E54E277}"/>
              </a:ext>
            </a:extLst>
          </p:cNvPr>
          <p:cNvGrpSpPr/>
          <p:nvPr/>
        </p:nvGrpSpPr>
        <p:grpSpPr>
          <a:xfrm>
            <a:off x="1023143" y="3080439"/>
            <a:ext cx="9463088" cy="1267647"/>
            <a:chOff x="1123950" y="2453773"/>
            <a:chExt cx="9463088" cy="1267647"/>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045FEDF-664A-4A46-AE7D-0C1272E07DED}"/>
                    </a:ext>
                  </a:extLst>
                </p:cNvPr>
                <p:cNvSpPr txBox="1"/>
                <p:nvPr/>
              </p:nvSpPr>
              <p:spPr>
                <a:xfrm>
                  <a:off x="1123950" y="2453773"/>
                  <a:ext cx="6429375" cy="447238"/>
                </a:xfrm>
                <a:prstGeom prst="rect">
                  <a:avLst/>
                </a:prstGeom>
                <a:noFill/>
              </p:spPr>
              <p:txBody>
                <a:bodyPr wrap="square" rtlCol="0">
                  <a:spAutoFit/>
                </a:bodyPr>
                <a:lstStyle/>
                <a:p>
                  <a:r>
                    <a:rPr lang="en-US" altLang="zh-CN" dirty="0"/>
                    <a:t>3</a:t>
                  </a:r>
                  <a:r>
                    <a:rPr lang="zh-CN" altLang="en-US" dirty="0"/>
                    <a:t>、将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𝑓</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p>
                      </m:sSubSup>
                      <m:r>
                        <a:rPr lang="zh-CN" altLang="en-US" i="1">
                          <a:latin typeface="Cambria Math" panose="02040503050406030204" pitchFamily="18" charset="0"/>
                        </a:rPr>
                        <m:t>进行归一化</m:t>
                      </m:r>
                    </m:oMath>
                  </a14:m>
                  <a:r>
                    <a:rPr lang="zh-CN" altLang="en-US" dirty="0"/>
                    <a:t>（考虑到不同特征的量纲不同）</a:t>
                  </a:r>
                </a:p>
              </p:txBody>
            </p:sp>
          </mc:Choice>
          <mc:Fallback xmlns="">
            <p:sp>
              <p:nvSpPr>
                <p:cNvPr id="13" name="文本框 12">
                  <a:extLst>
                    <a:ext uri="{FF2B5EF4-FFF2-40B4-BE49-F238E27FC236}">
                      <a16:creationId xmlns:a16="http://schemas.microsoft.com/office/drawing/2014/main" id="{4045FEDF-664A-4A46-AE7D-0C1272E07DED}"/>
                    </a:ext>
                  </a:extLst>
                </p:cNvPr>
                <p:cNvSpPr txBox="1">
                  <a:spLocks noRot="1" noChangeAspect="1" noMove="1" noResize="1" noEditPoints="1" noAdjustHandles="1" noChangeArrowheads="1" noChangeShapeType="1" noTextEdit="1"/>
                </p:cNvSpPr>
                <p:nvPr/>
              </p:nvSpPr>
              <p:spPr>
                <a:xfrm>
                  <a:off x="1123950" y="2453773"/>
                  <a:ext cx="6429375" cy="447238"/>
                </a:xfrm>
                <a:prstGeom prst="rect">
                  <a:avLst/>
                </a:prstGeom>
                <a:blipFill>
                  <a:blip r:embed="rId5"/>
                  <a:stretch>
                    <a:fillRect l="-853" b="-945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F41ED70E-A290-4BF5-BFD0-0C0CE716936F}"/>
                </a:ext>
              </a:extLst>
            </p:cNvPr>
            <p:cNvPicPr>
              <a:picLocks noChangeAspect="1"/>
            </p:cNvPicPr>
            <p:nvPr/>
          </p:nvPicPr>
          <p:blipFill rotWithShape="1">
            <a:blip r:embed="rId6"/>
            <a:srcRect l="1" r="2071" b="5668"/>
            <a:stretch/>
          </p:blipFill>
          <p:spPr>
            <a:xfrm>
              <a:off x="1485900" y="3159445"/>
              <a:ext cx="1576388" cy="539109"/>
            </a:xfrm>
            <a:prstGeom prst="rect">
              <a:avLst/>
            </a:prstGeom>
          </p:spPr>
        </p:pic>
        <p:pic>
          <p:nvPicPr>
            <p:cNvPr id="18" name="图片 17">
              <a:extLst>
                <a:ext uri="{FF2B5EF4-FFF2-40B4-BE49-F238E27FC236}">
                  <a16:creationId xmlns:a16="http://schemas.microsoft.com/office/drawing/2014/main" id="{2D6D420C-2A04-440C-818C-12B014BB7078}"/>
                </a:ext>
              </a:extLst>
            </p:cNvPr>
            <p:cNvPicPr>
              <a:picLocks noChangeAspect="1"/>
            </p:cNvPicPr>
            <p:nvPr/>
          </p:nvPicPr>
          <p:blipFill>
            <a:blip r:embed="rId7"/>
            <a:stretch>
              <a:fillRect/>
            </a:stretch>
          </p:blipFill>
          <p:spPr>
            <a:xfrm>
              <a:off x="6796087" y="3269929"/>
              <a:ext cx="1285875" cy="428625"/>
            </a:xfrm>
            <a:prstGeom prst="rect">
              <a:avLst/>
            </a:prstGeom>
          </p:spPr>
        </p:pic>
        <p:pic>
          <p:nvPicPr>
            <p:cNvPr id="20" name="图片 19">
              <a:extLst>
                <a:ext uri="{FF2B5EF4-FFF2-40B4-BE49-F238E27FC236}">
                  <a16:creationId xmlns:a16="http://schemas.microsoft.com/office/drawing/2014/main" id="{BDBED726-A404-4F54-A317-84E8DF855A8F}"/>
                </a:ext>
              </a:extLst>
            </p:cNvPr>
            <p:cNvPicPr>
              <a:picLocks noChangeAspect="1"/>
            </p:cNvPicPr>
            <p:nvPr/>
          </p:nvPicPr>
          <p:blipFill>
            <a:blip r:embed="rId8"/>
            <a:stretch>
              <a:fillRect/>
            </a:stretch>
          </p:blipFill>
          <p:spPr>
            <a:xfrm>
              <a:off x="8586788" y="3159445"/>
              <a:ext cx="2000250" cy="561975"/>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8994ECF-01F6-4591-AF99-F95FC273C30E}"/>
                    </a:ext>
                  </a:extLst>
                </p:cNvPr>
                <p:cNvSpPr txBox="1"/>
                <p:nvPr/>
              </p:nvSpPr>
              <p:spPr>
                <a:xfrm>
                  <a:off x="4167182" y="3226913"/>
                  <a:ext cx="2790826" cy="410305"/>
                </a:xfrm>
                <a:prstGeom prst="rect">
                  <a:avLst/>
                </a:prstGeom>
                <a:noFill/>
              </p:spPr>
              <p:txBody>
                <a:bodyPr wrap="square" rtlCol="0">
                  <a:spAutoFit/>
                </a:bodyPr>
                <a:lstStyle/>
                <a:p>
                  <a:r>
                    <a:rPr lang="zh-CN" altLang="en-US" dirty="0"/>
                    <a:t>其中，</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𝐹</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p>
                      </m:sSubSup>
                      <m:r>
                        <a:rPr lang="zh-CN" altLang="en-US" i="1">
                          <a:latin typeface="Cambria Math" panose="02040503050406030204" pitchFamily="18" charset="0"/>
                        </a:rPr>
                        <m:t>为</m:t>
                      </m:r>
                    </m:oMath>
                  </a14:m>
                  <a:r>
                    <a:rPr lang="zh-CN" altLang="en-US" dirty="0"/>
                    <a:t>对角矩阵</a:t>
                  </a:r>
                </a:p>
              </p:txBody>
            </p:sp>
          </mc:Choice>
          <mc:Fallback xmlns="">
            <p:sp>
              <p:nvSpPr>
                <p:cNvPr id="21" name="文本框 20">
                  <a:extLst>
                    <a:ext uri="{FF2B5EF4-FFF2-40B4-BE49-F238E27FC236}">
                      <a16:creationId xmlns:a16="http://schemas.microsoft.com/office/drawing/2014/main" id="{C8994ECF-01F6-4591-AF99-F95FC273C30E}"/>
                    </a:ext>
                  </a:extLst>
                </p:cNvPr>
                <p:cNvSpPr txBox="1">
                  <a:spLocks noRot="1" noChangeAspect="1" noMove="1" noResize="1" noEditPoints="1" noAdjustHandles="1" noChangeArrowheads="1" noChangeShapeType="1" noTextEdit="1"/>
                </p:cNvSpPr>
                <p:nvPr/>
              </p:nvSpPr>
              <p:spPr>
                <a:xfrm>
                  <a:off x="4167182" y="3226913"/>
                  <a:ext cx="2790826" cy="410305"/>
                </a:xfrm>
                <a:prstGeom prst="rect">
                  <a:avLst/>
                </a:prstGeom>
                <a:blipFill>
                  <a:blip r:embed="rId9"/>
                  <a:stretch>
                    <a:fillRect l="-1747" b="-20896"/>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5C205FB-9F9C-4A73-99EB-87499EE804B6}"/>
                  </a:ext>
                </a:extLst>
              </p:cNvPr>
              <p:cNvSpPr txBox="1"/>
              <p:nvPr/>
            </p:nvSpPr>
            <p:spPr>
              <a:xfrm>
                <a:off x="1095375" y="4965451"/>
                <a:ext cx="8677275" cy="410305"/>
              </a:xfrm>
              <a:prstGeom prst="rect">
                <a:avLst/>
              </a:prstGeom>
              <a:noFill/>
            </p:spPr>
            <p:txBody>
              <a:bodyPr wrap="square" rtlCol="0">
                <a:spAutoFit/>
              </a:bodyPr>
              <a:lstStyle/>
              <a:p>
                <a:r>
                  <a:rPr lang="en-US" altLang="zh-CN" dirty="0"/>
                  <a:t>4</a:t>
                </a:r>
                <a:r>
                  <a:rPr lang="zh-CN" altLang="en-US" dirty="0"/>
                  <a:t>、在不同的</a:t>
                </a:r>
                <a:r>
                  <a:rPr lang="en-US" altLang="zh-CN" dirty="0"/>
                  <a:t>t</a:t>
                </a:r>
                <a:r>
                  <a:rPr lang="zh-CN" altLang="en-US" dirty="0"/>
                  <a:t>和</a:t>
                </a:r>
                <a14:m>
                  <m:oMath xmlns:m="http://schemas.openxmlformats.org/officeDocument/2006/math">
                    <m:r>
                      <a:rPr lang="en-US" altLang="zh-CN" b="0" i="1" smtClean="0">
                        <a:latin typeface="Cambria Math" panose="02040503050406030204" pitchFamily="18" charset="0"/>
                      </a:rPr>
                      <m:t>𝑙</m:t>
                    </m:r>
                    <m:r>
                      <a:rPr lang="zh-CN" altLang="en-US" i="1">
                        <a:latin typeface="Cambria Math" panose="02040503050406030204" pitchFamily="18" charset="0"/>
                      </a:rPr>
                      <m:t>下</m:t>
                    </m:r>
                  </m:oMath>
                </a14:m>
                <a:r>
                  <a:rPr lang="zh-CN" altLang="en-US" dirty="0"/>
                  <a:t>，根据</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𝐹</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p>
                    </m:sSubSup>
                    <m:r>
                      <a:rPr lang="zh-CN" altLang="en-US" i="1">
                        <a:latin typeface="Cambria Math" panose="02040503050406030204" pitchFamily="18" charset="0"/>
                      </a:rPr>
                      <m:t>可以</m:t>
                    </m:r>
                  </m:oMath>
                </a14:m>
                <a:r>
                  <a:rPr lang="zh-CN" altLang="en-US" dirty="0"/>
                  <a:t>得到各自的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𝑠</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oMath>
                </a14:m>
                <a:r>
                  <a:rPr lang="zh-CN" altLang="en-US" dirty="0"/>
                  <a:t>的相关特征图像</a:t>
                </a:r>
              </a:p>
            </p:txBody>
          </p:sp>
        </mc:Choice>
        <mc:Fallback xmlns="">
          <p:sp>
            <p:nvSpPr>
              <p:cNvPr id="22" name="文本框 21">
                <a:extLst>
                  <a:ext uri="{FF2B5EF4-FFF2-40B4-BE49-F238E27FC236}">
                    <a16:creationId xmlns:a16="http://schemas.microsoft.com/office/drawing/2014/main" id="{E5C205FB-9F9C-4A73-99EB-87499EE804B6}"/>
                  </a:ext>
                </a:extLst>
              </p:cNvPr>
              <p:cNvSpPr txBox="1">
                <a:spLocks noRot="1" noChangeAspect="1" noMove="1" noResize="1" noEditPoints="1" noAdjustHandles="1" noChangeArrowheads="1" noChangeShapeType="1" noTextEdit="1"/>
              </p:cNvSpPr>
              <p:nvPr/>
            </p:nvSpPr>
            <p:spPr>
              <a:xfrm>
                <a:off x="1095375" y="4965451"/>
                <a:ext cx="8677275" cy="410305"/>
              </a:xfrm>
              <a:prstGeom prst="rect">
                <a:avLst/>
              </a:prstGeom>
              <a:blipFill>
                <a:blip r:embed="rId10"/>
                <a:stretch>
                  <a:fillRect l="-632" t="-1493" b="-208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9193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84711-F878-4EEB-9116-9FE5A1AA3B85}"/>
              </a:ext>
            </a:extLst>
          </p:cNvPr>
          <p:cNvSpPr>
            <a:spLocks noGrp="1"/>
          </p:cNvSpPr>
          <p:nvPr>
            <p:ph type="title" idx="4294967295"/>
          </p:nvPr>
        </p:nvSpPr>
        <p:spPr>
          <a:xfrm>
            <a:off x="323850" y="99660"/>
            <a:ext cx="10850563" cy="1028700"/>
          </a:xfrm>
        </p:spPr>
        <p:txBody>
          <a:bodyPr/>
          <a:lstStyle/>
          <a:p>
            <a:r>
              <a:rPr lang="zh-CN" altLang="en-US" dirty="0"/>
              <a:t>图像生成</a:t>
            </a:r>
            <a:r>
              <a:rPr lang="en-US" altLang="zh-CN" dirty="0"/>
              <a:t>——</a:t>
            </a:r>
            <a:r>
              <a:rPr lang="zh-CN" altLang="en-US" dirty="0"/>
              <a:t>个股信息</a:t>
            </a:r>
            <a:r>
              <a:rPr lang="en-US" altLang="zh-CN" dirty="0"/>
              <a:t>——</a:t>
            </a:r>
            <a:r>
              <a:rPr lang="zh-CN" altLang="en-US" dirty="0"/>
              <a:t>交易数据</a:t>
            </a:r>
          </a:p>
        </p:txBody>
      </p:sp>
      <p:sp>
        <p:nvSpPr>
          <p:cNvPr id="3" name="页脚占位符 2">
            <a:extLst>
              <a:ext uri="{FF2B5EF4-FFF2-40B4-BE49-F238E27FC236}">
                <a16:creationId xmlns:a16="http://schemas.microsoft.com/office/drawing/2014/main" id="{B9CC75A6-96FB-49F7-88DB-0C270E1543C6}"/>
              </a:ext>
            </a:extLst>
          </p:cNvPr>
          <p:cNvSpPr>
            <a:spLocks noGrp="1"/>
          </p:cNvSpPr>
          <p:nvPr>
            <p:ph type="ftr" sz="quarter" idx="4294967295"/>
          </p:nvPr>
        </p:nvSpPr>
        <p:spPr>
          <a:xfrm>
            <a:off x="0" y="6515100"/>
            <a:ext cx="4140200" cy="206375"/>
          </a:xfrm>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40A3453D-357A-4A1B-85AC-373649118700}"/>
              </a:ext>
            </a:extLst>
          </p:cNvPr>
          <p:cNvSpPr>
            <a:spLocks noGrp="1"/>
          </p:cNvSpPr>
          <p:nvPr>
            <p:ph type="sldNum" sz="quarter" idx="4294967295"/>
          </p:nvPr>
        </p:nvSpPr>
        <p:spPr>
          <a:xfrm>
            <a:off x="9282113" y="6515100"/>
            <a:ext cx="2909887" cy="206375"/>
          </a:xfrm>
        </p:spPr>
        <p:txBody>
          <a:bodyPr/>
          <a:lstStyle/>
          <a:p>
            <a:fld id="{5DD3DB80-B894-403A-B48E-6FDC1A72010E}" type="slidenum">
              <a:rPr lang="zh-CN" altLang="en-US" smtClean="0"/>
              <a:pPr/>
              <a:t>19</a:t>
            </a:fld>
            <a:endParaRPr lang="zh-CN" altLang="en-US"/>
          </a:p>
        </p:txBody>
      </p:sp>
      <p:pic>
        <p:nvPicPr>
          <p:cNvPr id="6" name="图片 5">
            <a:extLst>
              <a:ext uri="{FF2B5EF4-FFF2-40B4-BE49-F238E27FC236}">
                <a16:creationId xmlns:a16="http://schemas.microsoft.com/office/drawing/2014/main" id="{4B2B229B-6AB2-4BE3-A0D8-CD294B19ABF4}"/>
              </a:ext>
            </a:extLst>
          </p:cNvPr>
          <p:cNvPicPr>
            <a:picLocks noChangeAspect="1"/>
          </p:cNvPicPr>
          <p:nvPr/>
        </p:nvPicPr>
        <p:blipFill>
          <a:blip r:embed="rId2"/>
          <a:stretch>
            <a:fillRect/>
          </a:stretch>
        </p:blipFill>
        <p:spPr>
          <a:xfrm>
            <a:off x="1885950" y="192460"/>
            <a:ext cx="8934450" cy="6529021"/>
          </a:xfrm>
          <a:prstGeom prst="rect">
            <a:avLst/>
          </a:prstGeom>
        </p:spPr>
      </p:pic>
      <p:sp>
        <p:nvSpPr>
          <p:cNvPr id="7" name="文本框 6">
            <a:extLst>
              <a:ext uri="{FF2B5EF4-FFF2-40B4-BE49-F238E27FC236}">
                <a16:creationId xmlns:a16="http://schemas.microsoft.com/office/drawing/2014/main" id="{E561D926-953D-4BF5-ABEA-40A923657D59}"/>
              </a:ext>
            </a:extLst>
          </p:cNvPr>
          <p:cNvSpPr txBox="1"/>
          <p:nvPr/>
        </p:nvSpPr>
        <p:spPr>
          <a:xfrm>
            <a:off x="252413" y="3092960"/>
            <a:ext cx="1866900" cy="369332"/>
          </a:xfrm>
          <a:prstGeom prst="rect">
            <a:avLst/>
          </a:prstGeom>
          <a:noFill/>
        </p:spPr>
        <p:txBody>
          <a:bodyPr wrap="square" rtlCol="0">
            <a:spAutoFit/>
          </a:bodyPr>
          <a:lstStyle/>
          <a:p>
            <a:r>
              <a:rPr lang="zh-CN" altLang="en-US" dirty="0">
                <a:solidFill>
                  <a:srgbClr val="FF0000"/>
                </a:solidFill>
              </a:rPr>
              <a:t>疑问</a:t>
            </a:r>
            <a:r>
              <a:rPr lang="en-US" altLang="zh-CN" dirty="0">
                <a:solidFill>
                  <a:srgbClr val="FF0000"/>
                </a:solidFill>
              </a:rPr>
              <a:t>1</a:t>
            </a:r>
            <a:r>
              <a:rPr lang="zh-CN" altLang="en-US" dirty="0">
                <a:solidFill>
                  <a:srgbClr val="FF0000"/>
                </a:solidFill>
              </a:rPr>
              <a:t>：</a:t>
            </a:r>
            <a:r>
              <a:rPr lang="en-US" altLang="zh-CN" dirty="0">
                <a:solidFill>
                  <a:srgbClr val="FF0000"/>
                </a:solidFill>
              </a:rPr>
              <a:t>u</a:t>
            </a:r>
            <a:r>
              <a:rPr lang="zh-CN" altLang="en-US" dirty="0">
                <a:solidFill>
                  <a:srgbClr val="FF0000"/>
                </a:solidFill>
              </a:rPr>
              <a:t>的范围</a:t>
            </a:r>
          </a:p>
        </p:txBody>
      </p:sp>
    </p:spTree>
    <p:extLst>
      <p:ext uri="{BB962C8B-B14F-4D97-AF65-F5344CB8AC3E}">
        <p14:creationId xmlns:p14="http://schemas.microsoft.com/office/powerpoint/2010/main" val="31279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
          </p:nvPr>
        </p:nvSpPr>
        <p:spPr/>
        <p:txBody>
          <a:bodyPr/>
          <a:lstStyle/>
          <a:p>
            <a:pPr lvl="0">
              <a:lnSpc>
                <a:spcPct val="100000"/>
              </a:lnSpc>
            </a:pPr>
            <a:r>
              <a:rPr lang="en-US" altLang="zh-CN" dirty="0"/>
              <a:t>.</a:t>
            </a:r>
            <a:endParaRPr lang="zh-CN" altLang="en-US" dirty="0"/>
          </a:p>
        </p:txBody>
      </p:sp>
      <p:cxnSp>
        <p:nvCxnSpPr>
          <p:cNvPr id="7" name="直接连接符 6">
            <a:extLst>
              <a:ext uri="{FF2B5EF4-FFF2-40B4-BE49-F238E27FC236}">
                <a16:creationId xmlns:a16="http://schemas.microsoft.com/office/drawing/2014/main" id="{4EFF9263-AC58-4702-BCDA-445457694798}"/>
              </a:ext>
            </a:extLst>
          </p:cNvPr>
          <p:cNvCxnSpPr>
            <a:cxnSpLocks/>
          </p:cNvCxnSpPr>
          <p:nvPr/>
        </p:nvCxnSpPr>
        <p:spPr>
          <a:xfrm>
            <a:off x="3334372" y="213360"/>
            <a:ext cx="631" cy="6126479"/>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grpSp>
        <p:nvGrpSpPr>
          <p:cNvPr id="10" name="组合 9">
            <a:extLst>
              <a:ext uri="{FF2B5EF4-FFF2-40B4-BE49-F238E27FC236}">
                <a16:creationId xmlns:a16="http://schemas.microsoft.com/office/drawing/2014/main" id="{EE27EA44-40E4-4116-BDD7-030F4A5CD5F0}"/>
              </a:ext>
            </a:extLst>
          </p:cNvPr>
          <p:cNvGrpSpPr/>
          <p:nvPr/>
        </p:nvGrpSpPr>
        <p:grpSpPr>
          <a:xfrm>
            <a:off x="2384273" y="213360"/>
            <a:ext cx="9417146" cy="6430415"/>
            <a:chOff x="2379533" y="1780800"/>
            <a:chExt cx="9417146" cy="4496484"/>
          </a:xfrm>
        </p:grpSpPr>
        <p:grpSp>
          <p:nvGrpSpPr>
            <p:cNvPr id="11"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DCDDF35-3D35-4045-A899-538FD61EB527}"/>
                </a:ext>
              </a:extLst>
            </p:cNvPr>
            <p:cNvGrpSpPr>
              <a:grpSpLocks noChangeAspect="1"/>
            </p:cNvGrpSpPr>
            <p:nvPr/>
          </p:nvGrpSpPr>
          <p:grpSpPr>
            <a:xfrm>
              <a:off x="3380411" y="1780800"/>
              <a:ext cx="8416268" cy="4496484"/>
              <a:chOff x="3696888" y="1780800"/>
              <a:chExt cx="8089052" cy="4496484"/>
            </a:xfrm>
          </p:grpSpPr>
          <p:sp>
            <p:nvSpPr>
              <p:cNvPr id="13" name="iṡľïḑè">
                <a:extLst>
                  <a:ext uri="{FF2B5EF4-FFF2-40B4-BE49-F238E27FC236}">
                    <a16:creationId xmlns:a16="http://schemas.microsoft.com/office/drawing/2014/main" id="{B2503EE0-BD0E-498E-AEE1-B3699E50332B}"/>
                  </a:ext>
                </a:extLst>
              </p:cNvPr>
              <p:cNvSpPr txBox="1"/>
              <p:nvPr/>
            </p:nvSpPr>
            <p:spPr bwMode="auto">
              <a:xfrm>
                <a:off x="4087645" y="2273668"/>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marR="0" lvl="0" indent="-342900" algn="l" defTabSz="914400" rtl="0" eaLnBrk="1" fontAlgn="auto" latinLnBrk="0" hangingPunct="1">
                  <a:lnSpc>
                    <a:spcPct val="250000"/>
                  </a:lnSpc>
                  <a:spcBef>
                    <a:spcPts val="0"/>
                  </a:spcBef>
                  <a:spcAft>
                    <a:spcPts val="0"/>
                  </a:spcAft>
                  <a:buClrTx/>
                  <a:buSzTx/>
                  <a:buFont typeface="+mj-lt"/>
                  <a:buAutoNum type="arabicPeriod"/>
                  <a:tabLst/>
                  <a:defRPr/>
                </a:pPr>
                <a:r>
                  <a:rPr lang="zh-CN" altLang="en-US" sz="2000" b="0" dirty="0">
                    <a:solidFill>
                      <a:srgbClr val="000000"/>
                    </a:solidFill>
                    <a:latin typeface="Arial"/>
                    <a:ea typeface="微软雅黑"/>
                    <a:sym typeface="+mn-lt"/>
                  </a:rPr>
                  <a:t>摘要</a:t>
                </a:r>
                <a:endParaRPr lang="en-US" altLang="zh-CN" sz="2000" b="0" dirty="0">
                  <a:solidFill>
                    <a:srgbClr val="000000"/>
                  </a:solidFill>
                  <a:latin typeface="Arial"/>
                  <a:ea typeface="微软雅黑"/>
                  <a:sym typeface="+mn-lt"/>
                </a:endParaRPr>
              </a:p>
              <a:p>
                <a:pPr marL="342900" marR="0" lvl="0" indent="-342900" algn="l" defTabSz="914400" rtl="0" eaLnBrk="1" fontAlgn="auto" latinLnBrk="0" hangingPunct="1">
                  <a:lnSpc>
                    <a:spcPct val="250000"/>
                  </a:lnSpc>
                  <a:spcBef>
                    <a:spcPts val="0"/>
                  </a:spcBef>
                  <a:spcAft>
                    <a:spcPts val="0"/>
                  </a:spcAft>
                  <a:buClrTx/>
                  <a:buSzTx/>
                  <a:buFont typeface="+mj-lt"/>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sym typeface="+mn-lt"/>
                  </a:rPr>
                  <a:t>研究背景</a:t>
                </a:r>
                <a:endParaRPr kumimoji="0" lang="en-US" altLang="zh-CN" sz="2000" b="0" i="0" u="none" strike="noStrike" kern="1200" cap="none" spc="0" normalizeH="0" baseline="0" noProof="0" dirty="0">
                  <a:ln>
                    <a:noFill/>
                  </a:ln>
                  <a:solidFill>
                    <a:srgbClr val="000000"/>
                  </a:solidFill>
                  <a:effectLst/>
                  <a:uLnTx/>
                  <a:uFillTx/>
                  <a:latin typeface="Arial"/>
                  <a:ea typeface="微软雅黑"/>
                  <a:sym typeface="+mn-lt"/>
                </a:endParaRPr>
              </a:p>
              <a:p>
                <a:pPr marL="342900" marR="0" lvl="0" indent="-342900" algn="l" defTabSz="914400" rtl="0" eaLnBrk="1" fontAlgn="auto" latinLnBrk="0" hangingPunct="1">
                  <a:lnSpc>
                    <a:spcPct val="250000"/>
                  </a:lnSpc>
                  <a:spcBef>
                    <a:spcPts val="0"/>
                  </a:spcBef>
                  <a:spcAft>
                    <a:spcPts val="0"/>
                  </a:spcAft>
                  <a:buClrTx/>
                  <a:buSzTx/>
                  <a:buFont typeface="+mj-lt"/>
                  <a:buAutoNum type="arabicPeriod"/>
                  <a:tabLst/>
                  <a:defRPr/>
                </a:pPr>
                <a:r>
                  <a:rPr lang="zh-CN" altLang="en-US" sz="2000" b="0" dirty="0">
                    <a:solidFill>
                      <a:srgbClr val="000000"/>
                    </a:solidFill>
                    <a:latin typeface="Arial"/>
                    <a:ea typeface="微软雅黑"/>
                    <a:sym typeface="+mn-lt"/>
                  </a:rPr>
                  <a:t>相关工作准备</a:t>
                </a:r>
                <a:endParaRPr kumimoji="0" lang="en-US" altLang="zh-CN" sz="2000" b="0" i="0" u="none" strike="noStrike" kern="1200" cap="none" spc="0" normalizeH="0" baseline="0" noProof="0" dirty="0">
                  <a:ln>
                    <a:noFill/>
                  </a:ln>
                  <a:solidFill>
                    <a:srgbClr val="000000"/>
                  </a:solidFill>
                  <a:effectLst/>
                  <a:uLnTx/>
                  <a:uFillTx/>
                  <a:latin typeface="Arial"/>
                  <a:ea typeface="微软雅黑"/>
                  <a:sym typeface="+mn-lt"/>
                </a:endParaRPr>
              </a:p>
              <a:p>
                <a:pPr marL="342900" marR="0" lvl="0" indent="-342900" algn="l" defTabSz="914400" rtl="0" eaLnBrk="1" fontAlgn="auto" latinLnBrk="0" hangingPunct="1">
                  <a:lnSpc>
                    <a:spcPct val="250000"/>
                  </a:lnSpc>
                  <a:spcBef>
                    <a:spcPts val="0"/>
                  </a:spcBef>
                  <a:spcAft>
                    <a:spcPts val="0"/>
                  </a:spcAft>
                  <a:buClrTx/>
                  <a:buSzTx/>
                  <a:buFont typeface="+mj-lt"/>
                  <a:buAutoNum type="arabicPeriod"/>
                  <a:tabLst/>
                  <a:defRPr/>
                </a:pPr>
                <a:r>
                  <a:rPr lang="zh-CN" altLang="en-US" sz="2000" b="0" dirty="0">
                    <a:solidFill>
                      <a:srgbClr val="000000"/>
                    </a:solidFill>
                    <a:latin typeface="Arial"/>
                    <a:ea typeface="微软雅黑"/>
                    <a:sym typeface="+mn-lt"/>
                  </a:rPr>
                  <a:t>研究思路</a:t>
                </a:r>
                <a:endParaRPr kumimoji="0" lang="en-US" altLang="zh-CN" sz="2000" b="0" i="0" u="none" strike="noStrike" kern="1200" cap="none" spc="0" normalizeH="0" baseline="0" noProof="0" dirty="0">
                  <a:ln>
                    <a:noFill/>
                  </a:ln>
                  <a:solidFill>
                    <a:srgbClr val="000000"/>
                  </a:solidFill>
                  <a:effectLst/>
                  <a:uLnTx/>
                  <a:uFillTx/>
                  <a:latin typeface="Arial"/>
                  <a:ea typeface="微软雅黑"/>
                  <a:sym typeface="+mn-lt"/>
                </a:endParaRPr>
              </a:p>
              <a:p>
                <a:pPr marL="342900" marR="0" lvl="0" indent="-342900" algn="l" defTabSz="914400" rtl="0" eaLnBrk="1" fontAlgn="auto" latinLnBrk="0" hangingPunct="1">
                  <a:lnSpc>
                    <a:spcPct val="250000"/>
                  </a:lnSpc>
                  <a:spcBef>
                    <a:spcPts val="0"/>
                  </a:spcBef>
                  <a:spcAft>
                    <a:spcPts val="0"/>
                  </a:spcAft>
                  <a:buClrTx/>
                  <a:buSzTx/>
                  <a:buFont typeface="+mj-lt"/>
                  <a:buAutoNum type="arabicPeriod"/>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sym typeface="+mn-lt"/>
                  </a:rPr>
                  <a:t>未来展望</a:t>
                </a:r>
                <a:endParaRPr kumimoji="0" lang="en-US" altLang="zh-CN" sz="2000" b="0" i="0" u="none" strike="noStrike" kern="1200" cap="none" spc="0" normalizeH="0" baseline="0" noProof="0" dirty="0">
                  <a:ln>
                    <a:noFill/>
                  </a:ln>
                  <a:solidFill>
                    <a:srgbClr val="000000"/>
                  </a:solidFill>
                  <a:effectLst/>
                  <a:uLnTx/>
                  <a:uFillTx/>
                  <a:latin typeface="Arial"/>
                  <a:ea typeface="微软雅黑"/>
                  <a:sym typeface="+mn-lt"/>
                </a:endParaRPr>
              </a:p>
              <a:p>
                <a:pPr marL="342900" marR="0" lvl="0" indent="-342900" algn="l" defTabSz="914400" rtl="0" eaLnBrk="1" fontAlgn="auto" latinLnBrk="0" hangingPunct="1">
                  <a:lnSpc>
                    <a:spcPct val="250000"/>
                  </a:lnSpc>
                  <a:spcBef>
                    <a:spcPts val="0"/>
                  </a:spcBef>
                  <a:spcAft>
                    <a:spcPts val="0"/>
                  </a:spcAft>
                  <a:buClrTx/>
                  <a:buSzTx/>
                  <a:buFont typeface="+mj-lt"/>
                  <a:buAutoNum type="arabicPeriod"/>
                  <a:tabLst/>
                  <a:defRPr/>
                </a:pPr>
                <a:endParaRPr kumimoji="0" lang="en-US" altLang="zh-CN" sz="2000" b="0" i="0" u="none" strike="noStrike" kern="1200" cap="none" spc="0" normalizeH="0" baseline="0" noProof="0" dirty="0">
                  <a:ln>
                    <a:noFill/>
                  </a:ln>
                  <a:solidFill>
                    <a:srgbClr val="000000"/>
                  </a:solidFill>
                  <a:effectLst/>
                  <a:uLnTx/>
                  <a:uFillTx/>
                  <a:latin typeface="Arial"/>
                  <a:ea typeface="微软雅黑"/>
                  <a:sym typeface="+mn-lt"/>
                </a:endParaRPr>
              </a:p>
              <a:p>
                <a:pPr marL="342900" marR="0" lvl="0" indent="-342900" algn="l" defTabSz="914400" rtl="0" eaLnBrk="1" fontAlgn="auto" latinLnBrk="0" hangingPunct="1">
                  <a:lnSpc>
                    <a:spcPct val="250000"/>
                  </a:lnSpc>
                  <a:spcBef>
                    <a:spcPts val="0"/>
                  </a:spcBef>
                  <a:spcAft>
                    <a:spcPts val="0"/>
                  </a:spcAft>
                  <a:buClrTx/>
                  <a:buSzTx/>
                  <a:buFont typeface="+mj-lt"/>
                  <a:buAutoNum type="arabicPeriod"/>
                  <a:tabLst/>
                  <a:defRPr/>
                </a:pPr>
                <a:endParaRPr kumimoji="0" lang="en-US" altLang="zh-CN" sz="2000" b="0" i="0" u="none" strike="noStrike" kern="1200" cap="none" spc="0" normalizeH="0" baseline="0" noProof="0" dirty="0">
                  <a:ln>
                    <a:noFill/>
                  </a:ln>
                  <a:solidFill>
                    <a:srgbClr val="000000"/>
                  </a:solidFill>
                  <a:effectLst/>
                  <a:uLnTx/>
                  <a:uFillTx/>
                  <a:latin typeface="Arial"/>
                  <a:ea typeface="微软雅黑"/>
                  <a:sym typeface="+mn-lt"/>
                </a:endParaRPr>
              </a:p>
            </p:txBody>
          </p:sp>
          <p:cxnSp>
            <p:nvCxnSpPr>
              <p:cNvPr id="14" name="直接连接符 13">
                <a:extLst>
                  <a:ext uri="{FF2B5EF4-FFF2-40B4-BE49-F238E27FC236}">
                    <a16:creationId xmlns:a16="http://schemas.microsoft.com/office/drawing/2014/main" id="{BFDD4884-40C4-4684-8455-AA8D831B5E71}"/>
                  </a:ext>
                </a:extLst>
              </p:cNvPr>
              <p:cNvCxnSpPr>
                <a:cxnSpLocks/>
              </p:cNvCxnSpPr>
              <p:nvPr/>
            </p:nvCxnSpPr>
            <p:spPr>
              <a:xfrm>
                <a:off x="3696888" y="1780800"/>
                <a:ext cx="0" cy="428395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grpSp>
        <p:sp>
          <p:nvSpPr>
            <p:cNvPr id="12" name="poetry_91022">
              <a:extLst>
                <a:ext uri="{FF2B5EF4-FFF2-40B4-BE49-F238E27FC236}">
                  <a16:creationId xmlns:a16="http://schemas.microsoft.com/office/drawing/2014/main" id="{8F864132-7836-4B2F-90A7-A8983CB4E43F}"/>
                </a:ext>
              </a:extLst>
            </p:cNvPr>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grpSp>
      <p:sp>
        <p:nvSpPr>
          <p:cNvPr id="15" name="išľïḋé">
            <a:extLst>
              <a:ext uri="{FF2B5EF4-FFF2-40B4-BE49-F238E27FC236}">
                <a16:creationId xmlns:a16="http://schemas.microsoft.com/office/drawing/2014/main" id="{33984074-CD87-40C2-A72D-6A5EE2D28151}"/>
              </a:ext>
            </a:extLst>
          </p:cNvPr>
          <p:cNvSpPr txBox="1"/>
          <p:nvPr/>
        </p:nvSpPr>
        <p:spPr>
          <a:xfrm>
            <a:off x="649249" y="1353374"/>
            <a:ext cx="2623091" cy="65357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srgbClr val="1F9EC4"/>
                </a:solidFill>
                <a:effectLst/>
                <a:uLnTx/>
                <a:uFillTx/>
                <a:latin typeface="Arial"/>
                <a:ea typeface="微软雅黑"/>
                <a:cs typeface="+mn-ea"/>
                <a:sym typeface="+mn-lt"/>
              </a:rPr>
              <a:t>CONTENTS</a:t>
            </a:r>
          </a:p>
        </p:txBody>
      </p:sp>
    </p:spTree>
    <p:extLst>
      <p:ext uri="{BB962C8B-B14F-4D97-AF65-F5344CB8AC3E}">
        <p14:creationId xmlns:p14="http://schemas.microsoft.com/office/powerpoint/2010/main" val="349851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3E4F1E6A-F397-457B-8A48-88DB68DF357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B43D1519-7B12-4427-B2BB-07589E11FF54}"/>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5" name="标题 1">
            <a:extLst>
              <a:ext uri="{FF2B5EF4-FFF2-40B4-BE49-F238E27FC236}">
                <a16:creationId xmlns:a16="http://schemas.microsoft.com/office/drawing/2014/main" id="{28BD1114-170E-476F-97D6-D47DF1FECB01}"/>
              </a:ext>
            </a:extLst>
          </p:cNvPr>
          <p:cNvSpPr>
            <a:spLocks noGrp="1"/>
          </p:cNvSpPr>
          <p:nvPr>
            <p:ph type="title"/>
          </p:nvPr>
        </p:nvSpPr>
        <p:spPr>
          <a:xfrm>
            <a:off x="669925" y="0"/>
            <a:ext cx="10850563" cy="1028700"/>
          </a:xfrm>
        </p:spPr>
        <p:txBody>
          <a:bodyPr/>
          <a:lstStyle/>
          <a:p>
            <a:r>
              <a:rPr lang="zh-CN" altLang="en-US" dirty="0"/>
              <a:t>图像生成</a:t>
            </a:r>
            <a:r>
              <a:rPr lang="en-US" altLang="zh-CN" dirty="0"/>
              <a:t>——</a:t>
            </a:r>
            <a:r>
              <a:rPr lang="zh-CN" altLang="en-US" dirty="0"/>
              <a:t>个股信息</a:t>
            </a:r>
            <a:r>
              <a:rPr lang="en-US" altLang="zh-CN" dirty="0"/>
              <a:t>——</a:t>
            </a:r>
            <a:r>
              <a:rPr lang="zh-CN" altLang="en-US" dirty="0"/>
              <a:t>交易数据</a:t>
            </a:r>
          </a:p>
        </p:txBody>
      </p:sp>
      <p:pic>
        <p:nvPicPr>
          <p:cNvPr id="7" name="图片 6">
            <a:extLst>
              <a:ext uri="{FF2B5EF4-FFF2-40B4-BE49-F238E27FC236}">
                <a16:creationId xmlns:a16="http://schemas.microsoft.com/office/drawing/2014/main" id="{21F77E08-1A49-4D65-8832-70056C661DB4}"/>
              </a:ext>
            </a:extLst>
          </p:cNvPr>
          <p:cNvPicPr>
            <a:picLocks noChangeAspect="1"/>
          </p:cNvPicPr>
          <p:nvPr/>
        </p:nvPicPr>
        <p:blipFill rotWithShape="1">
          <a:blip r:embed="rId2"/>
          <a:srcRect l="12993" t="7849" b="53270"/>
          <a:stretch/>
        </p:blipFill>
        <p:spPr>
          <a:xfrm>
            <a:off x="797830" y="1334862"/>
            <a:ext cx="9746059" cy="297206"/>
          </a:xfrm>
          <a:prstGeom prst="rect">
            <a:avLst/>
          </a:prstGeom>
        </p:spPr>
      </p:pic>
      <p:pic>
        <p:nvPicPr>
          <p:cNvPr id="10" name="图片 9">
            <a:extLst>
              <a:ext uri="{FF2B5EF4-FFF2-40B4-BE49-F238E27FC236}">
                <a16:creationId xmlns:a16="http://schemas.microsoft.com/office/drawing/2014/main" id="{2D43C607-0450-4893-ABBB-18B619F90988}"/>
              </a:ext>
            </a:extLst>
          </p:cNvPr>
          <p:cNvPicPr>
            <a:picLocks noChangeAspect="1"/>
          </p:cNvPicPr>
          <p:nvPr/>
        </p:nvPicPr>
        <p:blipFill rotWithShape="1">
          <a:blip r:embed="rId3"/>
          <a:srcRect t="50000" r="1029"/>
          <a:stretch/>
        </p:blipFill>
        <p:spPr>
          <a:xfrm>
            <a:off x="797830" y="1778260"/>
            <a:ext cx="11174648" cy="396274"/>
          </a:xfrm>
          <a:prstGeom prst="rect">
            <a:avLst/>
          </a:prstGeom>
        </p:spPr>
      </p:pic>
      <p:sp>
        <p:nvSpPr>
          <p:cNvPr id="11" name="文本框 10">
            <a:extLst>
              <a:ext uri="{FF2B5EF4-FFF2-40B4-BE49-F238E27FC236}">
                <a16:creationId xmlns:a16="http://schemas.microsoft.com/office/drawing/2014/main" id="{6D0E3674-9DE8-44B2-8600-2AFD1E864CA7}"/>
              </a:ext>
            </a:extLst>
          </p:cNvPr>
          <p:cNvSpPr txBox="1"/>
          <p:nvPr/>
        </p:nvSpPr>
        <p:spPr>
          <a:xfrm>
            <a:off x="868681" y="2148918"/>
            <a:ext cx="6637019" cy="369332"/>
          </a:xfrm>
          <a:prstGeom prst="rect">
            <a:avLst/>
          </a:prstGeom>
          <a:noFill/>
        </p:spPr>
        <p:txBody>
          <a:bodyPr wrap="square" rtlCol="0">
            <a:spAutoFit/>
          </a:bodyPr>
          <a:lstStyle/>
          <a:p>
            <a:r>
              <a:rPr lang="en-US" altLang="zh-CN" dirty="0"/>
              <a:t>1</a:t>
            </a:r>
            <a:r>
              <a:rPr lang="zh-CN" altLang="en-US" dirty="0"/>
              <a:t>、为预测</a:t>
            </a:r>
            <a:r>
              <a:rPr lang="en-US" altLang="zh-CN" dirty="0"/>
              <a:t>t</a:t>
            </a:r>
            <a:r>
              <a:rPr lang="zh-CN" altLang="en-US" dirty="0"/>
              <a:t>时刻目标股票的趋势，获取</a:t>
            </a:r>
          </a:p>
        </p:txBody>
      </p:sp>
      <p:pic>
        <p:nvPicPr>
          <p:cNvPr id="13" name="图片 12">
            <a:extLst>
              <a:ext uri="{FF2B5EF4-FFF2-40B4-BE49-F238E27FC236}">
                <a16:creationId xmlns:a16="http://schemas.microsoft.com/office/drawing/2014/main" id="{7FC33D3F-BD1E-4D49-9C87-97CC7B1E84FE}"/>
              </a:ext>
            </a:extLst>
          </p:cNvPr>
          <p:cNvPicPr>
            <a:picLocks noChangeAspect="1"/>
          </p:cNvPicPr>
          <p:nvPr/>
        </p:nvPicPr>
        <p:blipFill>
          <a:blip r:embed="rId4"/>
          <a:stretch>
            <a:fillRect/>
          </a:stretch>
        </p:blipFill>
        <p:spPr>
          <a:xfrm>
            <a:off x="5052335" y="2187415"/>
            <a:ext cx="2409825" cy="276225"/>
          </a:xfrm>
          <a:prstGeom prst="rect">
            <a:avLst/>
          </a:prstGeom>
        </p:spPr>
      </p:pic>
      <p:pic>
        <p:nvPicPr>
          <p:cNvPr id="15" name="图片 14">
            <a:extLst>
              <a:ext uri="{FF2B5EF4-FFF2-40B4-BE49-F238E27FC236}">
                <a16:creationId xmlns:a16="http://schemas.microsoft.com/office/drawing/2014/main" id="{29D8337A-C70B-452A-AB21-F745BA501CD2}"/>
              </a:ext>
            </a:extLst>
          </p:cNvPr>
          <p:cNvPicPr>
            <a:picLocks noChangeAspect="1"/>
          </p:cNvPicPr>
          <p:nvPr/>
        </p:nvPicPr>
        <p:blipFill>
          <a:blip r:embed="rId5"/>
          <a:stretch>
            <a:fillRect/>
          </a:stretch>
        </p:blipFill>
        <p:spPr>
          <a:xfrm>
            <a:off x="1180423" y="2711728"/>
            <a:ext cx="5076825" cy="33337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1FC1E00-1042-4FE4-9E5F-EE9167D66434}"/>
                  </a:ext>
                </a:extLst>
              </p:cNvPr>
              <p:cNvSpPr txBox="1"/>
              <p:nvPr/>
            </p:nvSpPr>
            <p:spPr>
              <a:xfrm>
                <a:off x="7704457" y="2169875"/>
                <a:ext cx="2839432" cy="311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𝑡𝑎𝑟</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𝑡𝑎𝑟</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𝑡𝑎𝑟</m:t>
                              </m:r>
                              <m:r>
                                <a:rPr lang="en-US" altLang="zh-CN" i="1">
                                  <a:latin typeface="Cambria Math" panose="02040503050406030204" pitchFamily="18" charset="0"/>
                                </a:rPr>
                                <m:t>,</m:t>
                              </m:r>
                              <m:r>
                                <a:rPr lang="en-US" altLang="zh-CN" i="1">
                                  <a:latin typeface="Cambria Math" panose="02040503050406030204" pitchFamily="18" charset="0"/>
                                </a:rPr>
                                <m:t>𝑡</m:t>
                              </m:r>
                            </m:sub>
                          </m:sSub>
                        </m:e>
                      </m:d>
                    </m:oMath>
                  </m:oMathPara>
                </a14:m>
                <a:endParaRPr lang="zh-CN" altLang="en-US" dirty="0"/>
              </a:p>
            </p:txBody>
          </p:sp>
        </mc:Choice>
        <mc:Fallback xmlns="">
          <p:sp>
            <p:nvSpPr>
              <p:cNvPr id="16" name="文本框 15">
                <a:extLst>
                  <a:ext uri="{FF2B5EF4-FFF2-40B4-BE49-F238E27FC236}">
                    <a16:creationId xmlns:a16="http://schemas.microsoft.com/office/drawing/2014/main" id="{11FC1E00-1042-4FE4-9E5F-EE9167D66434}"/>
                  </a:ext>
                </a:extLst>
              </p:cNvPr>
              <p:cNvSpPr txBox="1">
                <a:spLocks noRot="1" noChangeAspect="1" noMove="1" noResize="1" noEditPoints="1" noAdjustHandles="1" noChangeArrowheads="1" noChangeShapeType="1" noTextEdit="1"/>
              </p:cNvSpPr>
              <p:nvPr/>
            </p:nvSpPr>
            <p:spPr>
              <a:xfrm>
                <a:off x="7704457" y="2169875"/>
                <a:ext cx="2839432" cy="311304"/>
              </a:xfrm>
              <a:prstGeom prst="rect">
                <a:avLst/>
              </a:prstGeom>
              <a:blipFill>
                <a:blip r:embed="rId6"/>
                <a:stretch>
                  <a:fillRect l="-1502" b="-11765"/>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3DCC78AB-AC01-40E7-B313-0164D1C903B4}"/>
              </a:ext>
            </a:extLst>
          </p:cNvPr>
          <p:cNvSpPr txBox="1"/>
          <p:nvPr/>
        </p:nvSpPr>
        <p:spPr>
          <a:xfrm>
            <a:off x="868681" y="3251991"/>
            <a:ext cx="5591175" cy="369332"/>
          </a:xfrm>
          <a:prstGeom prst="rect">
            <a:avLst/>
          </a:prstGeom>
          <a:noFill/>
        </p:spPr>
        <p:txBody>
          <a:bodyPr wrap="square" rtlCol="0">
            <a:spAutoFit/>
          </a:bodyPr>
          <a:lstStyle/>
          <a:p>
            <a:r>
              <a:rPr lang="en-US" altLang="zh-CN" dirty="0"/>
              <a:t>2</a:t>
            </a:r>
            <a:r>
              <a:rPr lang="zh-CN" altLang="en-US" dirty="0"/>
              <a:t>、归一化这些序列</a:t>
            </a:r>
          </a:p>
        </p:txBody>
      </p:sp>
      <p:pic>
        <p:nvPicPr>
          <p:cNvPr id="20" name="图片 19">
            <a:extLst>
              <a:ext uri="{FF2B5EF4-FFF2-40B4-BE49-F238E27FC236}">
                <a16:creationId xmlns:a16="http://schemas.microsoft.com/office/drawing/2014/main" id="{05FAD38B-2967-4272-B6B1-269AB4624120}"/>
              </a:ext>
            </a:extLst>
          </p:cNvPr>
          <p:cNvPicPr>
            <a:picLocks noChangeAspect="1"/>
          </p:cNvPicPr>
          <p:nvPr/>
        </p:nvPicPr>
        <p:blipFill>
          <a:blip r:embed="rId7"/>
          <a:stretch>
            <a:fillRect/>
          </a:stretch>
        </p:blipFill>
        <p:spPr>
          <a:xfrm>
            <a:off x="3354729" y="3151870"/>
            <a:ext cx="3725554" cy="805741"/>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9D80753-CF48-4924-81ED-0A055DACFD9E}"/>
                  </a:ext>
                </a:extLst>
              </p:cNvPr>
              <p:cNvSpPr txBox="1"/>
              <p:nvPr/>
            </p:nvSpPr>
            <p:spPr>
              <a:xfrm>
                <a:off x="868681" y="3971889"/>
                <a:ext cx="4457700" cy="391517"/>
              </a:xfrm>
              <a:prstGeom prst="rect">
                <a:avLst/>
              </a:prstGeom>
              <a:noFill/>
            </p:spPr>
            <p:txBody>
              <a:bodyPr wrap="square" rtlCol="0">
                <a:spAutoFit/>
              </a:bodyPr>
              <a:lstStyle/>
              <a:p>
                <a:r>
                  <a:rPr lang="en-US" altLang="zh-CN" dirty="0"/>
                  <a:t>3</a:t>
                </a:r>
                <a:r>
                  <a:rPr lang="zh-CN" altLang="en-US" dirty="0"/>
                  <a:t>、将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𝑡𝑎𝑟</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up>
                        <m:r>
                          <a:rPr lang="en-US" altLang="zh-CN" b="0" i="1" smtClean="0">
                            <a:latin typeface="Cambria Math" panose="02040503050406030204" pitchFamily="18" charset="0"/>
                          </a:rPr>
                          <m:t>′</m:t>
                        </m:r>
                      </m:sup>
                    </m:sSubSup>
                    <m:r>
                      <a:rPr lang="zh-CN" altLang="en-US" i="1">
                        <a:latin typeface="Cambria Math" panose="02040503050406030204" pitchFamily="18" charset="0"/>
                      </a:rPr>
                      <m:t>转化</m:t>
                    </m:r>
                  </m:oMath>
                </a14:m>
                <a:r>
                  <a:rPr lang="zh-CN" altLang="en-US" dirty="0"/>
                  <a:t>成坐标的形式（</a:t>
                </a:r>
                <a:r>
                  <a:rPr lang="en-US" altLang="zh-CN" dirty="0"/>
                  <a:t>u</a:t>
                </a:r>
                <a:r>
                  <a:rPr lang="zh-CN" altLang="en-US" dirty="0"/>
                  <a:t>，</a:t>
                </a:r>
                <a:r>
                  <a:rPr lang="en-US" altLang="zh-CN" dirty="0"/>
                  <a:t>v</a:t>
                </a:r>
                <a:r>
                  <a:rPr lang="zh-CN" altLang="en-US" dirty="0"/>
                  <a:t>）</a:t>
                </a:r>
              </a:p>
            </p:txBody>
          </p:sp>
        </mc:Choice>
        <mc:Fallback xmlns="">
          <p:sp>
            <p:nvSpPr>
              <p:cNvPr id="21" name="文本框 20">
                <a:extLst>
                  <a:ext uri="{FF2B5EF4-FFF2-40B4-BE49-F238E27FC236}">
                    <a16:creationId xmlns:a16="http://schemas.microsoft.com/office/drawing/2014/main" id="{D9D80753-CF48-4924-81ED-0A055DACFD9E}"/>
                  </a:ext>
                </a:extLst>
              </p:cNvPr>
              <p:cNvSpPr txBox="1">
                <a:spLocks noRot="1" noChangeAspect="1" noMove="1" noResize="1" noEditPoints="1" noAdjustHandles="1" noChangeArrowheads="1" noChangeShapeType="1" noTextEdit="1"/>
              </p:cNvSpPr>
              <p:nvPr/>
            </p:nvSpPr>
            <p:spPr>
              <a:xfrm>
                <a:off x="868681" y="3971889"/>
                <a:ext cx="4457700" cy="391517"/>
              </a:xfrm>
              <a:prstGeom prst="rect">
                <a:avLst/>
              </a:prstGeom>
              <a:blipFill>
                <a:blip r:embed="rId8"/>
                <a:stretch>
                  <a:fillRect l="-1231" t="-7813" b="-20313"/>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C9084691-6E99-41C5-85D8-1475BF342C86}"/>
              </a:ext>
            </a:extLst>
          </p:cNvPr>
          <p:cNvPicPr>
            <a:picLocks noChangeAspect="1"/>
          </p:cNvPicPr>
          <p:nvPr/>
        </p:nvPicPr>
        <p:blipFill>
          <a:blip r:embed="rId9"/>
          <a:stretch>
            <a:fillRect/>
          </a:stretch>
        </p:blipFill>
        <p:spPr>
          <a:xfrm>
            <a:off x="1032785" y="4522989"/>
            <a:ext cx="2209800" cy="714375"/>
          </a:xfrm>
          <a:prstGeom prst="rect">
            <a:avLst/>
          </a:prstGeom>
        </p:spPr>
      </p:pic>
      <p:pic>
        <p:nvPicPr>
          <p:cNvPr id="25" name="图片 24">
            <a:extLst>
              <a:ext uri="{FF2B5EF4-FFF2-40B4-BE49-F238E27FC236}">
                <a16:creationId xmlns:a16="http://schemas.microsoft.com/office/drawing/2014/main" id="{EB022CE6-7FC2-4029-BDD3-5945E6F67488}"/>
              </a:ext>
            </a:extLst>
          </p:cNvPr>
          <p:cNvPicPr>
            <a:picLocks noChangeAspect="1"/>
          </p:cNvPicPr>
          <p:nvPr/>
        </p:nvPicPr>
        <p:blipFill rotWithShape="1">
          <a:blip r:embed="rId10"/>
          <a:srcRect t="7924" r="-1161"/>
          <a:stretch/>
        </p:blipFill>
        <p:spPr>
          <a:xfrm>
            <a:off x="4064342" y="4313863"/>
            <a:ext cx="3015941" cy="1096275"/>
          </a:xfrm>
          <a:prstGeom prst="rect">
            <a:avLst/>
          </a:prstGeom>
        </p:spPr>
      </p:pic>
      <p:pic>
        <p:nvPicPr>
          <p:cNvPr id="27" name="图片 26">
            <a:extLst>
              <a:ext uri="{FF2B5EF4-FFF2-40B4-BE49-F238E27FC236}">
                <a16:creationId xmlns:a16="http://schemas.microsoft.com/office/drawing/2014/main" id="{F8D18453-C96F-4528-AEF9-BA5AF6A731A1}"/>
              </a:ext>
            </a:extLst>
          </p:cNvPr>
          <p:cNvPicPr>
            <a:picLocks noChangeAspect="1"/>
          </p:cNvPicPr>
          <p:nvPr/>
        </p:nvPicPr>
        <p:blipFill>
          <a:blip r:embed="rId11"/>
          <a:stretch>
            <a:fillRect/>
          </a:stretch>
        </p:blipFill>
        <p:spPr>
          <a:xfrm>
            <a:off x="7510462" y="4522989"/>
            <a:ext cx="4010025" cy="857250"/>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2EF17BD-9262-4A76-81B1-9BFA95617390}"/>
                  </a:ext>
                </a:extLst>
              </p:cNvPr>
              <p:cNvSpPr txBox="1"/>
              <p:nvPr/>
            </p:nvSpPr>
            <p:spPr>
              <a:xfrm>
                <a:off x="923247" y="5628918"/>
                <a:ext cx="9267255" cy="384208"/>
              </a:xfrm>
              <a:prstGeom prst="rect">
                <a:avLst/>
              </a:prstGeom>
              <a:noFill/>
            </p:spPr>
            <p:txBody>
              <a:bodyPr wrap="square" rtlCol="0">
                <a:spAutoFit/>
              </a:bodyPr>
              <a:lstStyle/>
              <a:p>
                <a:r>
                  <a:rPr lang="en-US" altLang="zh-CN" dirty="0"/>
                  <a:t>4</a:t>
                </a:r>
                <a:r>
                  <a:rPr lang="zh-CN" altLang="en-US" dirty="0"/>
                  <a:t>、根据坐标（</a:t>
                </a:r>
                <a:r>
                  <a:rPr lang="en-US" altLang="zh-CN" dirty="0"/>
                  <a:t>u</a:t>
                </a:r>
                <a:r>
                  <a:rPr lang="zh-CN" altLang="en-US" dirty="0"/>
                  <a:t>，</a:t>
                </a:r>
                <a:r>
                  <a:rPr lang="en-US" altLang="zh-CN" dirty="0"/>
                  <a:t>v</a:t>
                </a:r>
                <a:r>
                  <a:rPr lang="zh-CN" altLang="en-US" dirty="0"/>
                  <a:t>）以及</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𝑡𝑎𝑟</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up>
                        <m:r>
                          <a:rPr lang="en-US" altLang="zh-CN" b="0" i="1" smtClean="0">
                            <a:latin typeface="Cambria Math" panose="02040503050406030204" pitchFamily="18" charset="0"/>
                          </a:rPr>
                          <m:t>′′</m:t>
                        </m:r>
                      </m:sup>
                    </m:sSubSup>
                  </m:oMath>
                </a14:m>
                <a:r>
                  <a:rPr lang="en-US" altLang="zh-CN" dirty="0"/>
                  <a:t>,</a:t>
                </a:r>
                <a:r>
                  <a:rPr lang="zh-CN" altLang="en-US" dirty="0"/>
                  <a:t>可将四个序列转化成</a:t>
                </a:r>
                <a:r>
                  <a:rPr lang="en-US" altLang="zh-CN" dirty="0"/>
                  <a:t>four-channel trading data image</a:t>
                </a:r>
                <a:endParaRPr lang="zh-CN" altLang="en-US" dirty="0"/>
              </a:p>
            </p:txBody>
          </p:sp>
        </mc:Choice>
        <mc:Fallback xmlns="">
          <p:sp>
            <p:nvSpPr>
              <p:cNvPr id="28" name="文本框 27">
                <a:extLst>
                  <a:ext uri="{FF2B5EF4-FFF2-40B4-BE49-F238E27FC236}">
                    <a16:creationId xmlns:a16="http://schemas.microsoft.com/office/drawing/2014/main" id="{52EF17BD-9262-4A76-81B1-9BFA95617390}"/>
                  </a:ext>
                </a:extLst>
              </p:cNvPr>
              <p:cNvSpPr txBox="1">
                <a:spLocks noRot="1" noChangeAspect="1" noMove="1" noResize="1" noEditPoints="1" noAdjustHandles="1" noChangeArrowheads="1" noChangeShapeType="1" noTextEdit="1"/>
              </p:cNvSpPr>
              <p:nvPr/>
            </p:nvSpPr>
            <p:spPr>
              <a:xfrm>
                <a:off x="923247" y="5628918"/>
                <a:ext cx="9267255" cy="384208"/>
              </a:xfrm>
              <a:prstGeom prst="rect">
                <a:avLst/>
              </a:prstGeom>
              <a:blipFill>
                <a:blip r:embed="rId12"/>
                <a:stretch>
                  <a:fillRect l="-526" t="-7937" b="-206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0575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3876CFF-B402-49F5-B138-CED5A1E344A2}"/>
              </a:ext>
            </a:extLst>
          </p:cNvPr>
          <p:cNvSpPr>
            <a:spLocks noGrp="1"/>
          </p:cNvSpPr>
          <p:nvPr>
            <p:ph type="ftr" sz="quarter" idx="4294967295"/>
          </p:nvPr>
        </p:nvSpPr>
        <p:spPr>
          <a:xfrm>
            <a:off x="0" y="6515100"/>
            <a:ext cx="4140200" cy="206375"/>
          </a:xfrm>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958659F-2840-4CB1-88DA-61845E572B61}"/>
              </a:ext>
            </a:extLst>
          </p:cNvPr>
          <p:cNvSpPr>
            <a:spLocks noGrp="1"/>
          </p:cNvSpPr>
          <p:nvPr>
            <p:ph type="sldNum" sz="quarter" idx="4294967295"/>
          </p:nvPr>
        </p:nvSpPr>
        <p:spPr>
          <a:xfrm>
            <a:off x="9282113" y="6515100"/>
            <a:ext cx="2909887" cy="206375"/>
          </a:xfrm>
        </p:spPr>
        <p:txBody>
          <a:bodyPr/>
          <a:lstStyle/>
          <a:p>
            <a:fld id="{5DD3DB80-B894-403A-B48E-6FDC1A72010E}" type="slidenum">
              <a:rPr lang="zh-CN" altLang="en-US" smtClean="0"/>
              <a:pPr/>
              <a:t>21</a:t>
            </a:fld>
            <a:endParaRPr lang="zh-CN" altLang="en-US"/>
          </a:p>
        </p:txBody>
      </p:sp>
      <p:sp>
        <p:nvSpPr>
          <p:cNvPr id="5" name="标题 1">
            <a:extLst>
              <a:ext uri="{FF2B5EF4-FFF2-40B4-BE49-F238E27FC236}">
                <a16:creationId xmlns:a16="http://schemas.microsoft.com/office/drawing/2014/main" id="{7CB0DB18-E2AD-4F9C-94A8-9A4B6F1AF927}"/>
              </a:ext>
            </a:extLst>
          </p:cNvPr>
          <p:cNvSpPr>
            <a:spLocks noGrp="1"/>
          </p:cNvSpPr>
          <p:nvPr>
            <p:ph type="title" idx="4294967295"/>
          </p:nvPr>
        </p:nvSpPr>
        <p:spPr>
          <a:xfrm>
            <a:off x="266700" y="0"/>
            <a:ext cx="10850563" cy="1028700"/>
          </a:xfrm>
        </p:spPr>
        <p:txBody>
          <a:bodyPr/>
          <a:lstStyle/>
          <a:p>
            <a:r>
              <a:rPr lang="zh-CN" altLang="en-US" dirty="0"/>
              <a:t>图像生成</a:t>
            </a:r>
            <a:r>
              <a:rPr lang="en-US" altLang="zh-CN" dirty="0"/>
              <a:t>——</a:t>
            </a:r>
            <a:r>
              <a:rPr lang="zh-CN" altLang="en-US" dirty="0"/>
              <a:t>个股信息</a:t>
            </a:r>
            <a:r>
              <a:rPr lang="en-US" altLang="zh-CN" dirty="0"/>
              <a:t>——</a:t>
            </a:r>
            <a:r>
              <a:rPr lang="zh-CN" altLang="en-US" dirty="0"/>
              <a:t>技术指标</a:t>
            </a:r>
          </a:p>
        </p:txBody>
      </p:sp>
      <p:pic>
        <p:nvPicPr>
          <p:cNvPr id="9" name="图片 8">
            <a:extLst>
              <a:ext uri="{FF2B5EF4-FFF2-40B4-BE49-F238E27FC236}">
                <a16:creationId xmlns:a16="http://schemas.microsoft.com/office/drawing/2014/main" id="{0ED18B1A-DAAB-43F0-912D-8B64A4B7A892}"/>
              </a:ext>
            </a:extLst>
          </p:cNvPr>
          <p:cNvPicPr>
            <a:picLocks noChangeAspect="1"/>
          </p:cNvPicPr>
          <p:nvPr/>
        </p:nvPicPr>
        <p:blipFill>
          <a:blip r:embed="rId2"/>
          <a:stretch>
            <a:fillRect/>
          </a:stretch>
        </p:blipFill>
        <p:spPr>
          <a:xfrm>
            <a:off x="1510663" y="0"/>
            <a:ext cx="9170674" cy="6858000"/>
          </a:xfrm>
          <a:prstGeom prst="rect">
            <a:avLst/>
          </a:prstGeom>
        </p:spPr>
      </p:pic>
    </p:spTree>
    <p:extLst>
      <p:ext uri="{BB962C8B-B14F-4D97-AF65-F5344CB8AC3E}">
        <p14:creationId xmlns:p14="http://schemas.microsoft.com/office/powerpoint/2010/main" val="141676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500" fill="hold"/>
                                        <p:tgtEl>
                                          <p:spTgt spid="9"/>
                                        </p:tgtEl>
                                        <p:attrNameLst>
                                          <p:attrName>ppt_x</p:attrName>
                                        </p:attrNameLst>
                                      </p:cBhvr>
                                      <p:tavLst>
                                        <p:tav tm="0">
                                          <p:val>
                                            <p:strVal val="#ppt_x"/>
                                          </p:val>
                                        </p:tav>
                                        <p:tav tm="100000">
                                          <p:val>
                                            <p:strVal val="#ppt_x"/>
                                          </p:val>
                                        </p:tav>
                                      </p:tavLst>
                                    </p:anim>
                                    <p:anim calcmode="lin" valueType="num">
                                      <p:cBhvr additive="base">
                                        <p:cTn id="1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A3876CFF-B402-49F5-B138-CED5A1E344A2}"/>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958659F-2840-4CB1-88DA-61845E572B61}"/>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5" name="标题 1">
            <a:extLst>
              <a:ext uri="{FF2B5EF4-FFF2-40B4-BE49-F238E27FC236}">
                <a16:creationId xmlns:a16="http://schemas.microsoft.com/office/drawing/2014/main" id="{7CB0DB18-E2AD-4F9C-94A8-9A4B6F1AF927}"/>
              </a:ext>
            </a:extLst>
          </p:cNvPr>
          <p:cNvSpPr>
            <a:spLocks noGrp="1"/>
          </p:cNvSpPr>
          <p:nvPr>
            <p:ph type="title"/>
          </p:nvPr>
        </p:nvSpPr>
        <p:spPr>
          <a:xfrm>
            <a:off x="669925" y="0"/>
            <a:ext cx="10850563" cy="1028700"/>
          </a:xfrm>
        </p:spPr>
        <p:txBody>
          <a:bodyPr/>
          <a:lstStyle/>
          <a:p>
            <a:r>
              <a:rPr lang="zh-CN" altLang="en-US" dirty="0"/>
              <a:t>图像生成</a:t>
            </a:r>
            <a:r>
              <a:rPr lang="en-US" altLang="zh-CN" dirty="0"/>
              <a:t>——</a:t>
            </a:r>
            <a:r>
              <a:rPr lang="zh-CN" altLang="en-US" dirty="0"/>
              <a:t>个股信息</a:t>
            </a:r>
            <a:r>
              <a:rPr lang="en-US" altLang="zh-CN" dirty="0"/>
              <a:t>——</a:t>
            </a:r>
            <a:r>
              <a:rPr lang="zh-CN" altLang="en-US" dirty="0"/>
              <a:t>技术指标</a:t>
            </a:r>
          </a:p>
        </p:txBody>
      </p:sp>
      <p:grpSp>
        <p:nvGrpSpPr>
          <p:cNvPr id="10" name="组合 9">
            <a:extLst>
              <a:ext uri="{FF2B5EF4-FFF2-40B4-BE49-F238E27FC236}">
                <a16:creationId xmlns:a16="http://schemas.microsoft.com/office/drawing/2014/main" id="{139C09AB-30CE-4505-A8F3-DFF5006B12AF}"/>
              </a:ext>
            </a:extLst>
          </p:cNvPr>
          <p:cNvGrpSpPr/>
          <p:nvPr/>
        </p:nvGrpSpPr>
        <p:grpSpPr>
          <a:xfrm>
            <a:off x="371078" y="1381127"/>
            <a:ext cx="11449844" cy="876300"/>
            <a:chOff x="371078" y="1419227"/>
            <a:chExt cx="11449844" cy="876300"/>
          </a:xfrm>
        </p:grpSpPr>
        <p:grpSp>
          <p:nvGrpSpPr>
            <p:cNvPr id="7" name="组合 6">
              <a:extLst>
                <a:ext uri="{FF2B5EF4-FFF2-40B4-BE49-F238E27FC236}">
                  <a16:creationId xmlns:a16="http://schemas.microsoft.com/office/drawing/2014/main" id="{C50599CA-E11F-4978-A697-7B0D90C99D37}"/>
                </a:ext>
              </a:extLst>
            </p:cNvPr>
            <p:cNvGrpSpPr/>
            <p:nvPr/>
          </p:nvGrpSpPr>
          <p:grpSpPr>
            <a:xfrm>
              <a:off x="371078" y="1419227"/>
              <a:ext cx="11449844" cy="876300"/>
              <a:chOff x="390525" y="1400177"/>
              <a:chExt cx="11449844" cy="876300"/>
            </a:xfrm>
          </p:grpSpPr>
          <p:pic>
            <p:nvPicPr>
              <p:cNvPr id="6" name="图片 5">
                <a:extLst>
                  <a:ext uri="{FF2B5EF4-FFF2-40B4-BE49-F238E27FC236}">
                    <a16:creationId xmlns:a16="http://schemas.microsoft.com/office/drawing/2014/main" id="{5AB7C688-0A3D-4223-93C5-7DE736B591A9}"/>
                  </a:ext>
                </a:extLst>
              </p:cNvPr>
              <p:cNvPicPr>
                <a:picLocks noChangeAspect="1"/>
              </p:cNvPicPr>
              <p:nvPr/>
            </p:nvPicPr>
            <p:blipFill rotWithShape="1">
              <a:blip r:embed="rId2"/>
              <a:srcRect r="325" b="34752"/>
              <a:stretch/>
            </p:blipFill>
            <p:spPr>
              <a:xfrm>
                <a:off x="390525" y="1400177"/>
                <a:ext cx="11449844" cy="876300"/>
              </a:xfrm>
              <a:prstGeom prst="rect">
                <a:avLst/>
              </a:prstGeom>
            </p:spPr>
          </p:pic>
          <p:sp>
            <p:nvSpPr>
              <p:cNvPr id="2" name="矩形 1">
                <a:extLst>
                  <a:ext uri="{FF2B5EF4-FFF2-40B4-BE49-F238E27FC236}">
                    <a16:creationId xmlns:a16="http://schemas.microsoft.com/office/drawing/2014/main" id="{FDA25BFE-DFEC-400E-A32B-F4B39BEFA5DE}"/>
                  </a:ext>
                </a:extLst>
              </p:cNvPr>
              <p:cNvSpPr/>
              <p:nvPr/>
            </p:nvSpPr>
            <p:spPr>
              <a:xfrm>
                <a:off x="9267825" y="2070095"/>
                <a:ext cx="2409825" cy="206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F76F9403-935B-41F3-9C01-990F802F5EAD}"/>
                </a:ext>
              </a:extLst>
            </p:cNvPr>
            <p:cNvSpPr/>
            <p:nvPr/>
          </p:nvSpPr>
          <p:spPr>
            <a:xfrm>
              <a:off x="669924" y="1495425"/>
              <a:ext cx="1339851" cy="352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48AE4816-67D4-4952-966C-697AED093427}"/>
              </a:ext>
            </a:extLst>
          </p:cNvPr>
          <p:cNvSpPr txBox="1"/>
          <p:nvPr/>
        </p:nvSpPr>
        <p:spPr>
          <a:xfrm>
            <a:off x="542925" y="2407924"/>
            <a:ext cx="9239250" cy="369332"/>
          </a:xfrm>
          <a:prstGeom prst="rect">
            <a:avLst/>
          </a:prstGeom>
          <a:noFill/>
        </p:spPr>
        <p:txBody>
          <a:bodyPr wrap="square">
            <a:spAutoFit/>
          </a:bodyPr>
          <a:lstStyle/>
          <a:p>
            <a:r>
              <a:rPr lang="en-US" altLang="zh-CN" dirty="0"/>
              <a:t>1</a:t>
            </a:r>
            <a:r>
              <a:rPr lang="zh-CN" altLang="en-US" dirty="0"/>
              <a:t>、为预测</a:t>
            </a:r>
            <a:r>
              <a:rPr lang="en-US" altLang="zh-CN" dirty="0"/>
              <a:t>t</a:t>
            </a:r>
            <a:r>
              <a:rPr lang="zh-CN" altLang="en-US" dirty="0"/>
              <a:t>时刻目标股票的趋势，从以上技术指标序列中捕获长度为</a:t>
            </a:r>
            <a:r>
              <a:rPr lang="en-US" altLang="zh-CN" dirty="0"/>
              <a:t>n</a:t>
            </a:r>
            <a:r>
              <a:rPr lang="zh-CN" altLang="en-US" dirty="0"/>
              <a:t>的子序列</a:t>
            </a:r>
          </a:p>
        </p:txBody>
      </p:sp>
      <p:sp>
        <p:nvSpPr>
          <p:cNvPr id="15" name="文本框 14">
            <a:extLst>
              <a:ext uri="{FF2B5EF4-FFF2-40B4-BE49-F238E27FC236}">
                <a16:creationId xmlns:a16="http://schemas.microsoft.com/office/drawing/2014/main" id="{57C52B95-36C6-4037-A3A5-E014B70A2B1A}"/>
              </a:ext>
            </a:extLst>
          </p:cNvPr>
          <p:cNvSpPr txBox="1"/>
          <p:nvPr/>
        </p:nvSpPr>
        <p:spPr>
          <a:xfrm>
            <a:off x="531016" y="3035496"/>
            <a:ext cx="5930901" cy="369332"/>
          </a:xfrm>
          <a:prstGeom prst="rect">
            <a:avLst/>
          </a:prstGeom>
          <a:noFill/>
        </p:spPr>
        <p:txBody>
          <a:bodyPr wrap="square" rtlCol="0">
            <a:spAutoFit/>
          </a:bodyPr>
          <a:lstStyle/>
          <a:p>
            <a:r>
              <a:rPr lang="en-US" altLang="zh-CN" dirty="0"/>
              <a:t>2</a:t>
            </a:r>
            <a:r>
              <a:rPr lang="zh-CN" altLang="en-US" dirty="0"/>
              <a:t>、归一化这些序列</a:t>
            </a:r>
          </a:p>
        </p:txBody>
      </p:sp>
      <p:pic>
        <p:nvPicPr>
          <p:cNvPr id="11" name="图片 10">
            <a:extLst>
              <a:ext uri="{FF2B5EF4-FFF2-40B4-BE49-F238E27FC236}">
                <a16:creationId xmlns:a16="http://schemas.microsoft.com/office/drawing/2014/main" id="{7EC580D0-7BE2-445E-A758-CDB21BB1DB72}"/>
              </a:ext>
            </a:extLst>
          </p:cNvPr>
          <p:cNvPicPr>
            <a:picLocks noChangeAspect="1"/>
          </p:cNvPicPr>
          <p:nvPr/>
        </p:nvPicPr>
        <p:blipFill>
          <a:blip r:embed="rId3"/>
          <a:stretch>
            <a:fillRect/>
          </a:stretch>
        </p:blipFill>
        <p:spPr>
          <a:xfrm>
            <a:off x="2774158" y="2910953"/>
            <a:ext cx="3267075" cy="685800"/>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189B3E9-76CB-450D-A459-9DCBA9C51C94}"/>
                  </a:ext>
                </a:extLst>
              </p:cNvPr>
              <p:cNvSpPr txBox="1"/>
              <p:nvPr/>
            </p:nvSpPr>
            <p:spPr>
              <a:xfrm>
                <a:off x="6461917" y="3022047"/>
                <a:ext cx="4297364" cy="384208"/>
              </a:xfrm>
              <a:prstGeom prst="rect">
                <a:avLst/>
              </a:prstGeom>
              <a:noFill/>
            </p:spPr>
            <p:txBody>
              <a:bodyPr wrap="square" rtlCol="0">
                <a:spAutoFit/>
              </a:bodyPr>
              <a:lstStyle/>
              <a:p>
                <a14:m>
                  <m:oMath xmlns:m="http://schemas.openxmlformats.org/officeDocument/2006/math">
                    <m:r>
                      <a:rPr lang="zh-CN" altLang="en-US" i="1" smtClean="0">
                        <a:latin typeface="Cambria Math" panose="02040503050406030204" pitchFamily="18" charset="0"/>
                      </a:rPr>
                      <m:t>𝛼</m:t>
                    </m:r>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m:t>
                        </m:r>
                      </m:sup>
                    </m:sSup>
                  </m:oMath>
                </a14:m>
                <a:r>
                  <a:rPr lang="en-US" altLang="zh-CN" dirty="0"/>
                  <a:t>,</a:t>
                </a:r>
                <a:r>
                  <a:rPr lang="zh-CN" altLang="en-US" dirty="0"/>
                  <a:t>限制</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𝑡𝑎𝑟</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up>
                        <m:r>
                          <a:rPr lang="en-US" altLang="zh-CN" b="0" i="1" smtClean="0">
                            <a:latin typeface="Cambria Math" panose="02040503050406030204" pitchFamily="18" charset="0"/>
                          </a:rPr>
                          <m:t>′</m:t>
                        </m:r>
                      </m:sup>
                    </m:sSubSup>
                  </m:oMath>
                </a14:m>
                <a:r>
                  <a:rPr lang="zh-CN" altLang="en-US" dirty="0"/>
                  <a:t>的范围为</a:t>
                </a:r>
                <a:r>
                  <a:rPr lang="en-US" altLang="zh-CN" dirty="0"/>
                  <a:t>[0,</a:t>
                </a:r>
                <a14:m>
                  <m:oMath xmlns:m="http://schemas.openxmlformats.org/officeDocument/2006/math">
                    <m:r>
                      <a:rPr lang="zh-CN" altLang="en-US" i="1">
                        <a:latin typeface="Cambria Math" panose="02040503050406030204" pitchFamily="18" charset="0"/>
                      </a:rPr>
                      <m:t>𝛼</m:t>
                    </m:r>
                  </m:oMath>
                </a14:m>
                <a:r>
                  <a:rPr lang="en-US" altLang="zh-CN" dirty="0"/>
                  <a:t>]</a:t>
                </a:r>
                <a:endParaRPr lang="zh-CN" altLang="en-US" dirty="0"/>
              </a:p>
            </p:txBody>
          </p:sp>
        </mc:Choice>
        <mc:Fallback xmlns="">
          <p:sp>
            <p:nvSpPr>
              <p:cNvPr id="17" name="文本框 16">
                <a:extLst>
                  <a:ext uri="{FF2B5EF4-FFF2-40B4-BE49-F238E27FC236}">
                    <a16:creationId xmlns:a16="http://schemas.microsoft.com/office/drawing/2014/main" id="{C189B3E9-76CB-450D-A459-9DCBA9C51C94}"/>
                  </a:ext>
                </a:extLst>
              </p:cNvPr>
              <p:cNvSpPr txBox="1">
                <a:spLocks noRot="1" noChangeAspect="1" noMove="1" noResize="1" noEditPoints="1" noAdjustHandles="1" noChangeArrowheads="1" noChangeShapeType="1" noTextEdit="1"/>
              </p:cNvSpPr>
              <p:nvPr/>
            </p:nvSpPr>
            <p:spPr>
              <a:xfrm>
                <a:off x="6461917" y="3022047"/>
                <a:ext cx="4297364" cy="384208"/>
              </a:xfrm>
              <a:prstGeom prst="rect">
                <a:avLst/>
              </a:prstGeom>
              <a:blipFill>
                <a:blip r:embed="rId4"/>
                <a:stretch>
                  <a:fillRect t="-9524" b="-206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C81F95F-FE37-4120-9637-2C627570DE7C}"/>
                  </a:ext>
                </a:extLst>
              </p:cNvPr>
              <p:cNvSpPr txBox="1"/>
              <p:nvPr/>
            </p:nvSpPr>
            <p:spPr>
              <a:xfrm>
                <a:off x="531016" y="3699259"/>
                <a:ext cx="4457700" cy="391517"/>
              </a:xfrm>
              <a:prstGeom prst="rect">
                <a:avLst/>
              </a:prstGeom>
              <a:noFill/>
            </p:spPr>
            <p:txBody>
              <a:bodyPr wrap="square" rtlCol="0">
                <a:spAutoFit/>
              </a:bodyPr>
              <a:lstStyle/>
              <a:p>
                <a:r>
                  <a:rPr lang="en-US" altLang="zh-CN" dirty="0"/>
                  <a:t>3</a:t>
                </a:r>
                <a:r>
                  <a:rPr lang="zh-CN" altLang="en-US" dirty="0"/>
                  <a:t>、将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𝑡𝑎𝑟</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up>
                        <m:r>
                          <a:rPr lang="en-US" altLang="zh-CN" b="0" i="1" smtClean="0">
                            <a:latin typeface="Cambria Math" panose="02040503050406030204" pitchFamily="18" charset="0"/>
                          </a:rPr>
                          <m:t>′</m:t>
                        </m:r>
                      </m:sup>
                    </m:sSubSup>
                    <m:r>
                      <a:rPr lang="zh-CN" altLang="en-US" i="1">
                        <a:latin typeface="Cambria Math" panose="02040503050406030204" pitchFamily="18" charset="0"/>
                      </a:rPr>
                      <m:t>转化</m:t>
                    </m:r>
                  </m:oMath>
                </a14:m>
                <a:r>
                  <a:rPr lang="zh-CN" altLang="en-US" dirty="0"/>
                  <a:t>成坐标的形式（</a:t>
                </a:r>
                <a:r>
                  <a:rPr lang="en-US" altLang="zh-CN" dirty="0"/>
                  <a:t>u</a:t>
                </a:r>
                <a:r>
                  <a:rPr lang="zh-CN" altLang="en-US" dirty="0"/>
                  <a:t>，</a:t>
                </a:r>
                <a:r>
                  <a:rPr lang="en-US" altLang="zh-CN" dirty="0"/>
                  <a:t>v</a:t>
                </a:r>
                <a:r>
                  <a:rPr lang="zh-CN" altLang="en-US" dirty="0"/>
                  <a:t>）</a:t>
                </a:r>
              </a:p>
            </p:txBody>
          </p:sp>
        </mc:Choice>
        <mc:Fallback xmlns="">
          <p:sp>
            <p:nvSpPr>
              <p:cNvPr id="18" name="文本框 17">
                <a:extLst>
                  <a:ext uri="{FF2B5EF4-FFF2-40B4-BE49-F238E27FC236}">
                    <a16:creationId xmlns:a16="http://schemas.microsoft.com/office/drawing/2014/main" id="{CC81F95F-FE37-4120-9637-2C627570DE7C}"/>
                  </a:ext>
                </a:extLst>
              </p:cNvPr>
              <p:cNvSpPr txBox="1">
                <a:spLocks noRot="1" noChangeAspect="1" noMove="1" noResize="1" noEditPoints="1" noAdjustHandles="1" noChangeArrowheads="1" noChangeShapeType="1" noTextEdit="1"/>
              </p:cNvSpPr>
              <p:nvPr/>
            </p:nvSpPr>
            <p:spPr>
              <a:xfrm>
                <a:off x="531016" y="3699259"/>
                <a:ext cx="4457700" cy="391517"/>
              </a:xfrm>
              <a:prstGeom prst="rect">
                <a:avLst/>
              </a:prstGeom>
              <a:blipFill>
                <a:blip r:embed="rId5"/>
                <a:stretch>
                  <a:fillRect l="-1094" t="-7813" b="-20313"/>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4C228CC5-7C2C-43C1-9F59-3E0CB2BFD3A1}"/>
              </a:ext>
            </a:extLst>
          </p:cNvPr>
          <p:cNvPicPr>
            <a:picLocks noChangeAspect="1"/>
          </p:cNvPicPr>
          <p:nvPr/>
        </p:nvPicPr>
        <p:blipFill>
          <a:blip r:embed="rId6"/>
          <a:stretch>
            <a:fillRect/>
          </a:stretch>
        </p:blipFill>
        <p:spPr>
          <a:xfrm>
            <a:off x="3422650" y="4176282"/>
            <a:ext cx="2954643" cy="1075403"/>
          </a:xfrm>
          <a:prstGeom prst="rect">
            <a:avLst/>
          </a:prstGeom>
        </p:spPr>
      </p:pic>
      <p:pic>
        <p:nvPicPr>
          <p:cNvPr id="21" name="图片 20">
            <a:extLst>
              <a:ext uri="{FF2B5EF4-FFF2-40B4-BE49-F238E27FC236}">
                <a16:creationId xmlns:a16="http://schemas.microsoft.com/office/drawing/2014/main" id="{83D1B491-15B1-4125-9226-F8347CE4A6C6}"/>
              </a:ext>
            </a:extLst>
          </p:cNvPr>
          <p:cNvPicPr>
            <a:picLocks noChangeAspect="1"/>
          </p:cNvPicPr>
          <p:nvPr/>
        </p:nvPicPr>
        <p:blipFill>
          <a:blip r:embed="rId7"/>
          <a:stretch>
            <a:fillRect/>
          </a:stretch>
        </p:blipFill>
        <p:spPr>
          <a:xfrm>
            <a:off x="669924" y="4316175"/>
            <a:ext cx="2209800" cy="714375"/>
          </a:xfrm>
          <a:prstGeom prst="rect">
            <a:avLst/>
          </a:prstGeom>
        </p:spPr>
      </p:pic>
      <p:pic>
        <p:nvPicPr>
          <p:cNvPr id="23" name="图片 22">
            <a:extLst>
              <a:ext uri="{FF2B5EF4-FFF2-40B4-BE49-F238E27FC236}">
                <a16:creationId xmlns:a16="http://schemas.microsoft.com/office/drawing/2014/main" id="{0FDA968C-6BAD-486F-BDA5-4656204A375A}"/>
              </a:ext>
            </a:extLst>
          </p:cNvPr>
          <p:cNvPicPr>
            <a:picLocks noChangeAspect="1"/>
          </p:cNvPicPr>
          <p:nvPr/>
        </p:nvPicPr>
        <p:blipFill>
          <a:blip r:embed="rId8"/>
          <a:stretch>
            <a:fillRect/>
          </a:stretch>
        </p:blipFill>
        <p:spPr>
          <a:xfrm>
            <a:off x="6921994" y="4210969"/>
            <a:ext cx="4652768" cy="1075404"/>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2000BFA-5624-4E70-8133-132806B22F3A}"/>
                  </a:ext>
                </a:extLst>
              </p:cNvPr>
              <p:cNvSpPr txBox="1"/>
              <p:nvPr/>
            </p:nvSpPr>
            <p:spPr>
              <a:xfrm>
                <a:off x="643731" y="5481348"/>
                <a:ext cx="11196240" cy="661207"/>
              </a:xfrm>
              <a:prstGeom prst="rect">
                <a:avLst/>
              </a:prstGeom>
              <a:noFill/>
            </p:spPr>
            <p:txBody>
              <a:bodyPr wrap="square" rtlCol="0">
                <a:spAutoFit/>
              </a:bodyPr>
              <a:lstStyle/>
              <a:p>
                <a:r>
                  <a:rPr lang="en-US" altLang="zh-CN" dirty="0"/>
                  <a:t>4</a:t>
                </a:r>
                <a:r>
                  <a:rPr lang="zh-CN" altLang="en-US" dirty="0"/>
                  <a:t>、根据坐标（</a:t>
                </a:r>
                <a:r>
                  <a:rPr lang="en-US" altLang="zh-CN" dirty="0"/>
                  <a:t>u</a:t>
                </a:r>
                <a:r>
                  <a:rPr lang="zh-CN" altLang="en-US" dirty="0"/>
                  <a:t>，</a:t>
                </a:r>
                <a:r>
                  <a:rPr lang="en-US" altLang="zh-CN" dirty="0"/>
                  <a:t>v</a:t>
                </a:r>
                <a:r>
                  <a:rPr lang="zh-CN" altLang="en-US" dirty="0"/>
                  <a:t>）以及</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𝑡𝑎𝑟</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up>
                        <m:r>
                          <a:rPr lang="en-US" altLang="zh-CN" b="0" i="1" smtClean="0">
                            <a:latin typeface="Cambria Math" panose="02040503050406030204" pitchFamily="18" charset="0"/>
                          </a:rPr>
                          <m:t>′′</m:t>
                        </m:r>
                      </m:sup>
                    </m:sSubSup>
                  </m:oMath>
                </a14:m>
                <a:r>
                  <a:rPr lang="en-US" altLang="zh-CN" dirty="0"/>
                  <a:t>,</a:t>
                </a:r>
                <a:r>
                  <a:rPr lang="zh-CN" altLang="en-US" dirty="0"/>
                  <a:t>可将每个序列转化成一个</a:t>
                </a:r>
                <a14:m>
                  <m:oMath xmlns:m="http://schemas.openxmlformats.org/officeDocument/2006/math">
                    <m:r>
                      <a:rPr lang="zh-CN" altLang="en-US" i="1" smtClean="0">
                        <a:latin typeface="Cambria Math" panose="02040503050406030204" pitchFamily="18" charset="0"/>
                      </a:rPr>
                      <m:t>𝛼</m:t>
                    </m:r>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n</m:t>
                    </m:r>
                  </m:oMath>
                </a14:m>
                <a:r>
                  <a:rPr lang="zh-CN" altLang="en-US" dirty="0"/>
                  <a:t>的</a:t>
                </a:r>
                <a:r>
                  <a:rPr lang="en-US" altLang="zh-CN" dirty="0"/>
                  <a:t>single channel image</a:t>
                </a:r>
                <a:r>
                  <a:rPr lang="zh-CN" altLang="en-US" dirty="0"/>
                  <a:t>。再合并所有的图像得到一个</a:t>
                </a:r>
                <a14:m>
                  <m:oMath xmlns:m="http://schemas.openxmlformats.org/officeDocument/2006/math">
                    <m:r>
                      <a:rPr lang="en-US" altLang="zh-CN" i="1" dirty="0">
                        <a:latin typeface="Cambria Math" panose="02040503050406030204" pitchFamily="18" charset="0"/>
                      </a:rPr>
                      <m:t>1</m:t>
                    </m:r>
                    <m:r>
                      <a:rPr lang="en-US" altLang="zh-CN" i="1" dirty="0" smtClean="0">
                        <a:latin typeface="Cambria Math" panose="02040503050406030204" pitchFamily="18" charset="0"/>
                      </a:rPr>
                      <m:t>0</m:t>
                    </m:r>
                    <m:r>
                      <a:rPr lang="zh-CN" altLang="en-US" i="1">
                        <a:latin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n</m:t>
                    </m:r>
                    <m:r>
                      <a:rPr lang="en-US" altLang="zh-CN" i="1">
                        <a:latin typeface="Cambria Math" panose="02040503050406030204" pitchFamily="18" charset="0"/>
                        <a:ea typeface="Cambria Math" panose="02040503050406030204" pitchFamily="18" charset="0"/>
                      </a:rPr>
                      <m:t> </m:t>
                    </m:r>
                  </m:oMath>
                </a14:m>
                <a:r>
                  <a:rPr lang="zh-CN" altLang="en-US" dirty="0"/>
                  <a:t>的</a:t>
                </a:r>
                <a:r>
                  <a:rPr lang="en-US" altLang="zh-CN" dirty="0"/>
                  <a:t>single channel technical indicator image</a:t>
                </a:r>
                <a:endParaRPr lang="zh-CN" altLang="en-US" dirty="0"/>
              </a:p>
            </p:txBody>
          </p:sp>
        </mc:Choice>
        <mc:Fallback xmlns="">
          <p:sp>
            <p:nvSpPr>
              <p:cNvPr id="27" name="文本框 26">
                <a:extLst>
                  <a:ext uri="{FF2B5EF4-FFF2-40B4-BE49-F238E27FC236}">
                    <a16:creationId xmlns:a16="http://schemas.microsoft.com/office/drawing/2014/main" id="{52000BFA-5624-4E70-8133-132806B22F3A}"/>
                  </a:ext>
                </a:extLst>
              </p:cNvPr>
              <p:cNvSpPr txBox="1">
                <a:spLocks noRot="1" noChangeAspect="1" noMove="1" noResize="1" noEditPoints="1" noAdjustHandles="1" noChangeArrowheads="1" noChangeShapeType="1" noTextEdit="1"/>
              </p:cNvSpPr>
              <p:nvPr/>
            </p:nvSpPr>
            <p:spPr>
              <a:xfrm>
                <a:off x="643731" y="5481348"/>
                <a:ext cx="11196240" cy="661207"/>
              </a:xfrm>
              <a:prstGeom prst="rect">
                <a:avLst/>
              </a:prstGeom>
              <a:blipFill>
                <a:blip r:embed="rId9"/>
                <a:stretch>
                  <a:fillRect l="-490" t="-4587" r="-163" b="-13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6151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863CF-F305-41FB-A80B-75421AAC08B2}"/>
              </a:ext>
            </a:extLst>
          </p:cNvPr>
          <p:cNvSpPr>
            <a:spLocks noGrp="1"/>
          </p:cNvSpPr>
          <p:nvPr>
            <p:ph type="title" idx="4294967295"/>
          </p:nvPr>
        </p:nvSpPr>
        <p:spPr>
          <a:xfrm>
            <a:off x="476250" y="0"/>
            <a:ext cx="10850563" cy="1028700"/>
          </a:xfrm>
        </p:spPr>
        <p:txBody>
          <a:bodyPr/>
          <a:lstStyle/>
          <a:p>
            <a:r>
              <a:rPr lang="zh-CN" altLang="en-US" dirty="0"/>
              <a:t>趋势预测</a:t>
            </a:r>
          </a:p>
        </p:txBody>
      </p:sp>
      <p:sp>
        <p:nvSpPr>
          <p:cNvPr id="4" name="灯片编号占位符 3">
            <a:extLst>
              <a:ext uri="{FF2B5EF4-FFF2-40B4-BE49-F238E27FC236}">
                <a16:creationId xmlns:a16="http://schemas.microsoft.com/office/drawing/2014/main" id="{AD88E032-A49C-4760-AC80-86589AF3405F}"/>
              </a:ext>
            </a:extLst>
          </p:cNvPr>
          <p:cNvSpPr>
            <a:spLocks noGrp="1"/>
          </p:cNvSpPr>
          <p:nvPr>
            <p:ph type="sldNum" sz="quarter" idx="4294967295"/>
          </p:nvPr>
        </p:nvSpPr>
        <p:spPr>
          <a:xfrm>
            <a:off x="9282113" y="6515100"/>
            <a:ext cx="2909887" cy="206375"/>
          </a:xfrm>
        </p:spPr>
        <p:txBody>
          <a:bodyPr/>
          <a:lstStyle/>
          <a:p>
            <a:fld id="{5DD3DB80-B894-403A-B48E-6FDC1A72010E}" type="slidenum">
              <a:rPr lang="zh-CN" altLang="en-US" smtClean="0"/>
              <a:pPr/>
              <a:t>23</a:t>
            </a:fld>
            <a:endParaRPr lang="zh-CN" altLang="en-US"/>
          </a:p>
        </p:txBody>
      </p:sp>
      <p:pic>
        <p:nvPicPr>
          <p:cNvPr id="6" name="图片 5">
            <a:extLst>
              <a:ext uri="{FF2B5EF4-FFF2-40B4-BE49-F238E27FC236}">
                <a16:creationId xmlns:a16="http://schemas.microsoft.com/office/drawing/2014/main" id="{F67E5519-5E76-403B-A654-3888545DFDFA}"/>
              </a:ext>
            </a:extLst>
          </p:cNvPr>
          <p:cNvPicPr>
            <a:picLocks noChangeAspect="1"/>
          </p:cNvPicPr>
          <p:nvPr/>
        </p:nvPicPr>
        <p:blipFill>
          <a:blip r:embed="rId2"/>
          <a:stretch>
            <a:fillRect/>
          </a:stretch>
        </p:blipFill>
        <p:spPr>
          <a:xfrm>
            <a:off x="2539999" y="23218"/>
            <a:ext cx="7632701" cy="6698263"/>
          </a:xfrm>
          <a:prstGeom prst="rect">
            <a:avLst/>
          </a:prstGeom>
        </p:spPr>
      </p:pic>
    </p:spTree>
    <p:extLst>
      <p:ext uri="{BB962C8B-B14F-4D97-AF65-F5344CB8AC3E}">
        <p14:creationId xmlns:p14="http://schemas.microsoft.com/office/powerpoint/2010/main" val="19005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4A0D1-9CEC-48C7-9025-449AED424B70}"/>
              </a:ext>
            </a:extLst>
          </p:cNvPr>
          <p:cNvSpPr>
            <a:spLocks noGrp="1"/>
          </p:cNvSpPr>
          <p:nvPr>
            <p:ph type="title"/>
          </p:nvPr>
        </p:nvSpPr>
        <p:spPr/>
        <p:txBody>
          <a:bodyPr/>
          <a:lstStyle/>
          <a:p>
            <a:r>
              <a:rPr lang="zh-CN" altLang="en-US" dirty="0"/>
              <a:t>趋势预测</a:t>
            </a:r>
            <a:r>
              <a:rPr lang="en-US" altLang="zh-CN" dirty="0"/>
              <a:t>——IGCN</a:t>
            </a:r>
            <a:endParaRPr lang="zh-CN" altLang="en-US" dirty="0"/>
          </a:p>
        </p:txBody>
      </p:sp>
      <p:pic>
        <p:nvPicPr>
          <p:cNvPr id="4" name="图片 3">
            <a:extLst>
              <a:ext uri="{FF2B5EF4-FFF2-40B4-BE49-F238E27FC236}">
                <a16:creationId xmlns:a16="http://schemas.microsoft.com/office/drawing/2014/main" id="{CE8589F0-8814-4300-9D31-86DC3DFD33D1}"/>
              </a:ext>
            </a:extLst>
          </p:cNvPr>
          <p:cNvPicPr>
            <a:picLocks noChangeAspect="1"/>
          </p:cNvPicPr>
          <p:nvPr/>
        </p:nvPicPr>
        <p:blipFill>
          <a:blip r:embed="rId2"/>
          <a:stretch>
            <a:fillRect/>
          </a:stretch>
        </p:blipFill>
        <p:spPr>
          <a:xfrm>
            <a:off x="0" y="1469839"/>
            <a:ext cx="12192000" cy="4413621"/>
          </a:xfrm>
          <a:prstGeom prst="rect">
            <a:avLst/>
          </a:prstGeom>
        </p:spPr>
      </p:pic>
    </p:spTree>
    <p:extLst>
      <p:ext uri="{BB962C8B-B14F-4D97-AF65-F5344CB8AC3E}">
        <p14:creationId xmlns:p14="http://schemas.microsoft.com/office/powerpoint/2010/main" val="2026624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A7FC9-C384-40E5-9527-7FDF75EBACD5}"/>
              </a:ext>
            </a:extLst>
          </p:cNvPr>
          <p:cNvSpPr>
            <a:spLocks noGrp="1"/>
          </p:cNvSpPr>
          <p:nvPr>
            <p:ph type="title"/>
          </p:nvPr>
        </p:nvSpPr>
        <p:spPr/>
        <p:txBody>
          <a:bodyPr/>
          <a:lstStyle/>
          <a:p>
            <a:r>
              <a:rPr lang="zh-CN" altLang="en-US" dirty="0"/>
              <a:t>趋势预测</a:t>
            </a:r>
            <a:r>
              <a:rPr lang="en-US" altLang="zh-CN" dirty="0"/>
              <a:t>——IGCN——</a:t>
            </a:r>
            <a:r>
              <a:rPr lang="zh-CN" altLang="en-US" dirty="0"/>
              <a:t>整合股票市场信息（第一步</a:t>
            </a:r>
            <a:r>
              <a:rPr lang="en-US" altLang="zh-CN" dirty="0"/>
              <a:t>)</a:t>
            </a:r>
            <a:endParaRPr lang="zh-CN" altLang="en-US" dirty="0"/>
          </a:p>
        </p:txBody>
      </p:sp>
      <p:sp>
        <p:nvSpPr>
          <p:cNvPr id="3" name="页脚占位符 2">
            <a:extLst>
              <a:ext uri="{FF2B5EF4-FFF2-40B4-BE49-F238E27FC236}">
                <a16:creationId xmlns:a16="http://schemas.microsoft.com/office/drawing/2014/main" id="{49A3D84E-18FF-4942-AD61-F3753B3D862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BBEB731-3812-4EA7-8BA4-B7AC91930A6E}"/>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grpSp>
        <p:nvGrpSpPr>
          <p:cNvPr id="9" name="组合 8">
            <a:extLst>
              <a:ext uri="{FF2B5EF4-FFF2-40B4-BE49-F238E27FC236}">
                <a16:creationId xmlns:a16="http://schemas.microsoft.com/office/drawing/2014/main" id="{027E37B6-AFBB-46D2-8C18-73ECF7B6AF57}"/>
              </a:ext>
            </a:extLst>
          </p:cNvPr>
          <p:cNvGrpSpPr/>
          <p:nvPr/>
        </p:nvGrpSpPr>
        <p:grpSpPr>
          <a:xfrm>
            <a:off x="669924" y="1300460"/>
            <a:ext cx="10407651" cy="419100"/>
            <a:chOff x="669924" y="1300460"/>
            <a:chExt cx="10407651" cy="419100"/>
          </a:xfrm>
        </p:grpSpPr>
        <p:sp>
          <p:nvSpPr>
            <p:cNvPr id="6" name="文本框 5">
              <a:extLst>
                <a:ext uri="{FF2B5EF4-FFF2-40B4-BE49-F238E27FC236}">
                  <a16:creationId xmlns:a16="http://schemas.microsoft.com/office/drawing/2014/main" id="{AC3E01FE-6962-4FF1-9838-8C2F340172F4}"/>
                </a:ext>
              </a:extLst>
            </p:cNvPr>
            <p:cNvSpPr txBox="1"/>
            <p:nvPr/>
          </p:nvSpPr>
          <p:spPr>
            <a:xfrm>
              <a:off x="669924" y="1300460"/>
              <a:ext cx="9274176" cy="369332"/>
            </a:xfrm>
            <a:prstGeom prst="rect">
              <a:avLst/>
            </a:prstGeom>
            <a:noFill/>
          </p:spPr>
          <p:txBody>
            <a:bodyPr wrap="square">
              <a:spAutoFit/>
            </a:bodyPr>
            <a:lstStyle/>
            <a:p>
              <a:r>
                <a:rPr lang="en-US" altLang="zh-CN" dirty="0"/>
                <a:t>1</a:t>
              </a:r>
              <a:r>
                <a:rPr lang="zh-CN" altLang="en-US" dirty="0"/>
                <a:t>、在正负关系图像的基础上，得到两个拉普拉斯矩阵（</a:t>
              </a:r>
              <a:r>
                <a:rPr lang="en-US" altLang="zh-CN" dirty="0"/>
                <a:t>Laplacian matrixes</a:t>
              </a:r>
              <a:r>
                <a:rPr lang="zh-CN" altLang="en-US" dirty="0"/>
                <a:t>）</a:t>
              </a:r>
            </a:p>
          </p:txBody>
        </p:sp>
        <p:pic>
          <p:nvPicPr>
            <p:cNvPr id="8" name="图片 7">
              <a:extLst>
                <a:ext uri="{FF2B5EF4-FFF2-40B4-BE49-F238E27FC236}">
                  <a16:creationId xmlns:a16="http://schemas.microsoft.com/office/drawing/2014/main" id="{5B08BF8F-08B8-4C4A-B857-47DDB9EFCC9D}"/>
                </a:ext>
              </a:extLst>
            </p:cNvPr>
            <p:cNvPicPr>
              <a:picLocks noChangeAspect="1"/>
            </p:cNvPicPr>
            <p:nvPr/>
          </p:nvPicPr>
          <p:blipFill>
            <a:blip r:embed="rId2"/>
            <a:stretch>
              <a:fillRect/>
            </a:stretch>
          </p:blipFill>
          <p:spPr>
            <a:xfrm>
              <a:off x="8410575" y="1300460"/>
              <a:ext cx="2667000" cy="419100"/>
            </a:xfrm>
            <a:prstGeom prst="rect">
              <a:avLst/>
            </a:prstGeom>
          </p:spPr>
        </p:pic>
      </p:grpSp>
      <p:pic>
        <p:nvPicPr>
          <p:cNvPr id="11" name="图片 10">
            <a:extLst>
              <a:ext uri="{FF2B5EF4-FFF2-40B4-BE49-F238E27FC236}">
                <a16:creationId xmlns:a16="http://schemas.microsoft.com/office/drawing/2014/main" id="{F1149E47-F20E-45B0-80CB-358D3D8EA811}"/>
              </a:ext>
            </a:extLst>
          </p:cNvPr>
          <p:cNvPicPr>
            <a:picLocks noChangeAspect="1"/>
          </p:cNvPicPr>
          <p:nvPr/>
        </p:nvPicPr>
        <p:blipFill rotWithShape="1">
          <a:blip r:embed="rId3"/>
          <a:srcRect r="-8" b="64500"/>
          <a:stretch/>
        </p:blipFill>
        <p:spPr>
          <a:xfrm>
            <a:off x="1704698" y="1813053"/>
            <a:ext cx="3200677" cy="606985"/>
          </a:xfrm>
          <a:prstGeom prst="rect">
            <a:avLst/>
          </a:prstGeom>
        </p:spPr>
      </p:pic>
      <p:pic>
        <p:nvPicPr>
          <p:cNvPr id="12" name="图片 11">
            <a:extLst>
              <a:ext uri="{FF2B5EF4-FFF2-40B4-BE49-F238E27FC236}">
                <a16:creationId xmlns:a16="http://schemas.microsoft.com/office/drawing/2014/main" id="{AA20B20E-86DC-4BB5-BDD9-C2761E652540}"/>
              </a:ext>
            </a:extLst>
          </p:cNvPr>
          <p:cNvPicPr>
            <a:picLocks noChangeAspect="1"/>
          </p:cNvPicPr>
          <p:nvPr/>
        </p:nvPicPr>
        <p:blipFill rotWithShape="1">
          <a:blip r:embed="rId4"/>
          <a:srcRect l="1" t="65313" r="-591"/>
          <a:stretch/>
        </p:blipFill>
        <p:spPr>
          <a:xfrm>
            <a:off x="5391010" y="1843700"/>
            <a:ext cx="3219589" cy="594234"/>
          </a:xfrm>
          <a:prstGeom prst="rect">
            <a:avLst/>
          </a:prstGeom>
        </p:spPr>
      </p:pic>
      <p:pic>
        <p:nvPicPr>
          <p:cNvPr id="14" name="图片 13">
            <a:extLst>
              <a:ext uri="{FF2B5EF4-FFF2-40B4-BE49-F238E27FC236}">
                <a16:creationId xmlns:a16="http://schemas.microsoft.com/office/drawing/2014/main" id="{6C68C7CB-1C17-4E6E-8460-C009571EF714}"/>
              </a:ext>
            </a:extLst>
          </p:cNvPr>
          <p:cNvPicPr>
            <a:picLocks noChangeAspect="1"/>
          </p:cNvPicPr>
          <p:nvPr/>
        </p:nvPicPr>
        <p:blipFill rotWithShape="1">
          <a:blip r:embed="rId5"/>
          <a:srcRect l="1254" b="3063"/>
          <a:stretch/>
        </p:blipFill>
        <p:spPr>
          <a:xfrm>
            <a:off x="2383492" y="2522233"/>
            <a:ext cx="2624137" cy="369332"/>
          </a:xfrm>
          <a:prstGeom prst="rect">
            <a:avLst/>
          </a:prstGeom>
        </p:spPr>
      </p:pic>
      <p:pic>
        <p:nvPicPr>
          <p:cNvPr id="16" name="图片 15">
            <a:extLst>
              <a:ext uri="{FF2B5EF4-FFF2-40B4-BE49-F238E27FC236}">
                <a16:creationId xmlns:a16="http://schemas.microsoft.com/office/drawing/2014/main" id="{EEFC2B70-CF45-432F-BCE8-241F01AE8541}"/>
              </a:ext>
            </a:extLst>
          </p:cNvPr>
          <p:cNvPicPr>
            <a:picLocks noChangeAspect="1"/>
          </p:cNvPicPr>
          <p:nvPr/>
        </p:nvPicPr>
        <p:blipFill>
          <a:blip r:embed="rId6"/>
          <a:stretch>
            <a:fillRect/>
          </a:stretch>
        </p:blipFill>
        <p:spPr>
          <a:xfrm>
            <a:off x="5924409" y="2329590"/>
            <a:ext cx="3371850" cy="561975"/>
          </a:xfrm>
          <a:prstGeom prst="rect">
            <a:avLst/>
          </a:prstGeom>
        </p:spPr>
      </p:pic>
      <p:grpSp>
        <p:nvGrpSpPr>
          <p:cNvPr id="20" name="组合 19">
            <a:extLst>
              <a:ext uri="{FF2B5EF4-FFF2-40B4-BE49-F238E27FC236}">
                <a16:creationId xmlns:a16="http://schemas.microsoft.com/office/drawing/2014/main" id="{ED3148B3-F73D-47AE-8AE9-836AED2FD0B5}"/>
              </a:ext>
            </a:extLst>
          </p:cNvPr>
          <p:cNvGrpSpPr/>
          <p:nvPr/>
        </p:nvGrpSpPr>
        <p:grpSpPr>
          <a:xfrm>
            <a:off x="809625" y="3302006"/>
            <a:ext cx="5372100" cy="430698"/>
            <a:chOff x="942975" y="3465542"/>
            <a:chExt cx="5372100" cy="430698"/>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6DC651B-64AA-4785-84A7-63B6E343AFD3}"/>
                    </a:ext>
                  </a:extLst>
                </p:cNvPr>
                <p:cNvSpPr txBox="1"/>
                <p:nvPr/>
              </p:nvSpPr>
              <p:spPr>
                <a:xfrm>
                  <a:off x="942975" y="3514725"/>
                  <a:ext cx="5372100" cy="381515"/>
                </a:xfrm>
                <a:prstGeom prst="rect">
                  <a:avLst/>
                </a:prstGeom>
                <a:noFill/>
              </p:spPr>
              <p:txBody>
                <a:bodyPr wrap="square" rtlCol="0">
                  <a:spAutoFit/>
                </a:bodyPr>
                <a:lstStyle/>
                <a:p>
                  <a:r>
                    <a:rPr lang="en-US" altLang="zh-CN" dirty="0"/>
                    <a:t>2</a:t>
                  </a:r>
                  <a:r>
                    <a:rPr lang="zh-CN" altLang="en-US" dirty="0"/>
                    <a:t>、将</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i="1">
                              <a:latin typeface="Cambria Math" panose="02040503050406030204" pitchFamily="18" charset="0"/>
                            </a:rPr>
                            <m:t>+</m:t>
                          </m:r>
                        </m:sub>
                      </m:sSub>
                      <m:r>
                        <a:rPr lang="zh-CN" altLang="en-US" i="1">
                          <a:latin typeface="Cambria Math" panose="02040503050406030204" pitchFamily="18" charset="0"/>
                        </a:rPr>
                        <m:t>和</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m:t>
                          </m:r>
                        </m:sub>
                      </m:sSub>
                    </m:oMath>
                  </a14:m>
                  <a:r>
                    <a:rPr lang="zh-CN" altLang="en-US" dirty="0"/>
                    <a:t>合并成</a:t>
                  </a:r>
                </a:p>
              </p:txBody>
            </p:sp>
          </mc:Choice>
          <mc:Fallback xmlns="">
            <p:sp>
              <p:nvSpPr>
                <p:cNvPr id="17" name="文本框 16">
                  <a:extLst>
                    <a:ext uri="{FF2B5EF4-FFF2-40B4-BE49-F238E27FC236}">
                      <a16:creationId xmlns:a16="http://schemas.microsoft.com/office/drawing/2014/main" id="{86DC651B-64AA-4785-84A7-63B6E343AFD3}"/>
                    </a:ext>
                  </a:extLst>
                </p:cNvPr>
                <p:cNvSpPr txBox="1">
                  <a:spLocks noRot="1" noChangeAspect="1" noMove="1" noResize="1" noEditPoints="1" noAdjustHandles="1" noChangeArrowheads="1" noChangeShapeType="1" noTextEdit="1"/>
                </p:cNvSpPr>
                <p:nvPr/>
              </p:nvSpPr>
              <p:spPr>
                <a:xfrm>
                  <a:off x="942975" y="3514725"/>
                  <a:ext cx="5372100" cy="381515"/>
                </a:xfrm>
                <a:prstGeom prst="rect">
                  <a:avLst/>
                </a:prstGeom>
                <a:blipFill>
                  <a:blip r:embed="rId7"/>
                  <a:stretch>
                    <a:fillRect l="-1022" t="-9677" b="-22581"/>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CF7CF9B3-A98E-41A7-8524-128514629201}"/>
                </a:ext>
              </a:extLst>
            </p:cNvPr>
            <p:cNvPicPr>
              <a:picLocks noChangeAspect="1"/>
            </p:cNvPicPr>
            <p:nvPr/>
          </p:nvPicPr>
          <p:blipFill>
            <a:blip r:embed="rId8"/>
            <a:stretch>
              <a:fillRect/>
            </a:stretch>
          </p:blipFill>
          <p:spPr>
            <a:xfrm>
              <a:off x="3153837" y="3465542"/>
              <a:ext cx="1777310" cy="430698"/>
            </a:xfrm>
            <a:prstGeom prst="rect">
              <a:avLst/>
            </a:prstGeom>
          </p:spPr>
        </p:pic>
      </p:grpSp>
      <p:grpSp>
        <p:nvGrpSpPr>
          <p:cNvPr id="24" name="组合 23">
            <a:extLst>
              <a:ext uri="{FF2B5EF4-FFF2-40B4-BE49-F238E27FC236}">
                <a16:creationId xmlns:a16="http://schemas.microsoft.com/office/drawing/2014/main" id="{970309F4-7C48-4F0A-BC5B-2640C18B1495}"/>
              </a:ext>
            </a:extLst>
          </p:cNvPr>
          <p:cNvGrpSpPr/>
          <p:nvPr/>
        </p:nvGrpSpPr>
        <p:grpSpPr>
          <a:xfrm>
            <a:off x="809625" y="3954767"/>
            <a:ext cx="6437842" cy="438791"/>
            <a:chOff x="809625" y="3954767"/>
            <a:chExt cx="6437842" cy="438791"/>
          </a:xfrm>
        </p:grpSpPr>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1FC5918-17E5-459C-AE60-91383F398402}"/>
                    </a:ext>
                  </a:extLst>
                </p:cNvPr>
                <p:cNvSpPr txBox="1"/>
                <p:nvPr/>
              </p:nvSpPr>
              <p:spPr>
                <a:xfrm>
                  <a:off x="809625" y="4004734"/>
                  <a:ext cx="6437842" cy="388824"/>
                </a:xfrm>
                <a:prstGeom prst="rect">
                  <a:avLst/>
                </a:prstGeom>
                <a:noFill/>
              </p:spPr>
              <p:txBody>
                <a:bodyPr wrap="square" rtlCol="0">
                  <a:spAutoFit/>
                </a:bodyPr>
                <a:lstStyle/>
                <a:p>
                  <a:r>
                    <a:rPr lang="en-US" altLang="zh-CN" dirty="0"/>
                    <a:t>3</a:t>
                  </a:r>
                  <a:r>
                    <a:rPr lang="zh-CN" altLang="en-US" dirty="0"/>
                    <a:t>、根据行业属性，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i="1">
                              <a:latin typeface="Cambria Math" panose="02040503050406030204" pitchFamily="18" charset="0"/>
                            </a:rPr>
                            <m:t>+</m:t>
                          </m:r>
                          <m:r>
                            <a:rPr lang="en-US" altLang="zh-CN" b="0" i="1" smtClean="0">
                              <a:latin typeface="Cambria Math" panose="02040503050406030204" pitchFamily="18" charset="0"/>
                            </a:rPr>
                            <m:t>,−</m:t>
                          </m:r>
                        </m:sub>
                      </m:sSub>
                      <m:r>
                        <a:rPr lang="zh-CN" altLang="en-US" i="1">
                          <a:latin typeface="Cambria Math" panose="02040503050406030204" pitchFamily="18" charset="0"/>
                        </a:rPr>
                        <m:t>经过</m:t>
                      </m:r>
                    </m:oMath>
                  </a14:m>
                  <a:r>
                    <a:rPr lang="zh-CN" altLang="en-US" dirty="0"/>
                    <a:t>一个卷积层得到</a:t>
                  </a:r>
                </a:p>
              </p:txBody>
            </p:sp>
          </mc:Choice>
          <mc:Fallback xmlns="">
            <p:sp>
              <p:nvSpPr>
                <p:cNvPr id="21" name="文本框 20">
                  <a:extLst>
                    <a:ext uri="{FF2B5EF4-FFF2-40B4-BE49-F238E27FC236}">
                      <a16:creationId xmlns:a16="http://schemas.microsoft.com/office/drawing/2014/main" id="{B1FC5918-17E5-459C-AE60-91383F398402}"/>
                    </a:ext>
                  </a:extLst>
                </p:cNvPr>
                <p:cNvSpPr txBox="1">
                  <a:spLocks noRot="1" noChangeAspect="1" noMove="1" noResize="1" noEditPoints="1" noAdjustHandles="1" noChangeArrowheads="1" noChangeShapeType="1" noTextEdit="1"/>
                </p:cNvSpPr>
                <p:nvPr/>
              </p:nvSpPr>
              <p:spPr>
                <a:xfrm>
                  <a:off x="809625" y="4004734"/>
                  <a:ext cx="6437842" cy="388824"/>
                </a:xfrm>
                <a:prstGeom prst="rect">
                  <a:avLst/>
                </a:prstGeom>
                <a:blipFill>
                  <a:blip r:embed="rId9"/>
                  <a:stretch>
                    <a:fillRect l="-852" t="-7813" b="-20313"/>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84DF32E2-268D-4098-B237-98A64BEF7BF6}"/>
                </a:ext>
              </a:extLst>
            </p:cNvPr>
            <p:cNvPicPr>
              <a:picLocks noChangeAspect="1"/>
            </p:cNvPicPr>
            <p:nvPr/>
          </p:nvPicPr>
          <p:blipFill rotWithShape="1">
            <a:blip r:embed="rId10"/>
            <a:srcRect l="2151" b="1617"/>
            <a:stretch/>
          </p:blipFill>
          <p:spPr>
            <a:xfrm>
              <a:off x="5375540" y="3954767"/>
              <a:ext cx="1612370" cy="431062"/>
            </a:xfrm>
            <a:prstGeom prst="rect">
              <a:avLst/>
            </a:prstGeom>
          </p:spPr>
        </p:pic>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643428F-1D96-4B84-BF47-5D8306F7EDEE}"/>
                  </a:ext>
                </a:extLst>
              </p:cNvPr>
              <p:cNvSpPr txBox="1"/>
              <p:nvPr/>
            </p:nvSpPr>
            <p:spPr>
              <a:xfrm>
                <a:off x="945091" y="4541580"/>
                <a:ext cx="6587066" cy="369332"/>
              </a:xfrm>
              <a:prstGeom prst="rect">
                <a:avLst/>
              </a:prstGeom>
              <a:noFill/>
            </p:spPr>
            <p:txBody>
              <a:bodyPr wrap="square" rtlCol="0">
                <a:spAutoFit/>
              </a:bodyPr>
              <a:lstStyle/>
              <a:p>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i="1">
                            <a:latin typeface="Cambria Math" panose="02040503050406030204" pitchFamily="18" charset="0"/>
                          </a:rPr>
                          <m:t>1</m:t>
                        </m:r>
                      </m:sub>
                    </m:sSub>
                  </m:oMath>
                </a14:m>
                <a:r>
                  <a:rPr lang="zh-CN" altLang="en-US" dirty="0"/>
                  <a:t>个</a:t>
                </a:r>
                <a:r>
                  <a:rPr lang="en-US" altLang="zh-CN" dirty="0"/>
                  <a:t>m</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m</a:t>
                </a:r>
                <a:r>
                  <a:rPr lang="zh-CN" altLang="en-US" dirty="0"/>
                  <a:t>的</a:t>
                </a:r>
                <a:r>
                  <a:rPr lang="en-US" altLang="zh-CN" dirty="0"/>
                  <a:t>filters</a:t>
                </a:r>
                <a:r>
                  <a:rPr lang="zh-CN" altLang="en-US" dirty="0"/>
                  <a:t>，</a:t>
                </a:r>
                <a:r>
                  <a:rPr lang="en-US" altLang="zh-CN" dirty="0"/>
                  <a:t> stride</a:t>
                </a:r>
                <a:r>
                  <a:rPr lang="zh-CN" altLang="en-US" dirty="0"/>
                  <a:t>设置为</a:t>
                </a:r>
                <a:r>
                  <a:rPr lang="en-US" altLang="zh-CN" dirty="0"/>
                  <a:t>m</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m</a:t>
                </a:r>
                <a:endParaRPr lang="zh-CN" altLang="en-US" dirty="0"/>
              </a:p>
            </p:txBody>
          </p:sp>
        </mc:Choice>
        <mc:Fallback xmlns="">
          <p:sp>
            <p:nvSpPr>
              <p:cNvPr id="25" name="文本框 24">
                <a:extLst>
                  <a:ext uri="{FF2B5EF4-FFF2-40B4-BE49-F238E27FC236}">
                    <a16:creationId xmlns:a16="http://schemas.microsoft.com/office/drawing/2014/main" id="{8643428F-1D96-4B84-BF47-5D8306F7EDEE}"/>
                  </a:ext>
                </a:extLst>
              </p:cNvPr>
              <p:cNvSpPr txBox="1">
                <a:spLocks noRot="1" noChangeAspect="1" noMove="1" noResize="1" noEditPoints="1" noAdjustHandles="1" noChangeArrowheads="1" noChangeShapeType="1" noTextEdit="1"/>
              </p:cNvSpPr>
              <p:nvPr/>
            </p:nvSpPr>
            <p:spPr>
              <a:xfrm>
                <a:off x="945091" y="4541580"/>
                <a:ext cx="6587066" cy="369332"/>
              </a:xfrm>
              <a:prstGeom prst="rect">
                <a:avLst/>
              </a:prstGeom>
              <a:blipFill>
                <a:blip r:embed="rId11"/>
                <a:stretch>
                  <a:fillRect l="-740"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B3AFF73-1DCF-4689-8A4D-797E5D2A5237}"/>
                  </a:ext>
                </a:extLst>
              </p:cNvPr>
              <p:cNvSpPr txBox="1"/>
              <p:nvPr/>
            </p:nvSpPr>
            <p:spPr>
              <a:xfrm>
                <a:off x="951445" y="5058934"/>
                <a:ext cx="9970555" cy="381643"/>
              </a:xfrm>
              <a:prstGeom prst="rect">
                <a:avLst/>
              </a:prstGeom>
              <a:noFill/>
            </p:spPr>
            <p:txBody>
              <a:bodyPr wrap="square" rtlCol="0">
                <a:spAutoFit/>
              </a:bodyPr>
              <a:lstStyle/>
              <a:p>
                <a:r>
                  <a:rPr lang="zh-CN" altLang="en-US" dirty="0"/>
                  <a:t>假定</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𝐻</m:t>
                        </m:r>
                      </m:e>
                      <m:sup>
                        <m:r>
                          <m:rPr>
                            <m:sty m:val="p"/>
                          </m:rPr>
                          <a:rPr lang="en-US" altLang="zh-CN" i="1">
                            <a:latin typeface="Cambria Math" panose="02040503050406030204" pitchFamily="18" charset="0"/>
                          </a:rPr>
                          <m:t>h</m:t>
                        </m:r>
                      </m:sup>
                    </m:sSup>
                  </m:oMath>
                </a14:m>
                <a:r>
                  <a:rPr lang="zh-CN" altLang="en-US" dirty="0"/>
                  <a:t>为输入矩阵，</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𝑊</m:t>
                        </m:r>
                      </m:e>
                      <m:sup>
                        <m:r>
                          <m:rPr>
                            <m:sty m:val="p"/>
                          </m:rPr>
                          <a:rPr lang="en-US" altLang="zh-CN" i="1">
                            <a:latin typeface="Cambria Math" panose="02040503050406030204" pitchFamily="18" charset="0"/>
                          </a:rPr>
                          <m:t>h</m:t>
                        </m:r>
                      </m:sup>
                    </m:sSup>
                  </m:oMath>
                </a14:m>
                <a:r>
                  <a:rPr lang="zh-CN" altLang="en-US" dirty="0"/>
                  <a:t>是</a:t>
                </a:r>
                <a:r>
                  <a:rPr lang="en-US" altLang="zh-CN" dirty="0"/>
                  <a:t>filter</a:t>
                </a:r>
                <a:r>
                  <a:rPr lang="zh-CN" altLang="en-US" dirty="0"/>
                  <a:t>，</a:t>
                </a:r>
                <a:r>
                  <a:rPr lang="en-US" altLang="zh-CN" dirty="0"/>
                  <a:t>b</a:t>
                </a:r>
                <a:r>
                  <a:rPr lang="zh-CN" altLang="en-US" dirty="0"/>
                  <a:t>是</a:t>
                </a:r>
                <a:r>
                  <a:rPr lang="en-US" altLang="zh-CN" dirty="0"/>
                  <a:t>bias parameter</a:t>
                </a:r>
                <a:r>
                  <a:rPr lang="zh-CN" altLang="en-US" dirty="0"/>
                  <a:t>，</a:t>
                </a:r>
                <a14:m>
                  <m:oMath xmlns:m="http://schemas.openxmlformats.org/officeDocument/2006/math">
                    <m:r>
                      <a:rPr lang="zh-CN" altLang="en-US"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zh-CN" altLang="en-US" dirty="0"/>
                  <a:t>是激活函数，卷积运算公式为：</a:t>
                </a:r>
              </a:p>
            </p:txBody>
          </p:sp>
        </mc:Choice>
        <mc:Fallback xmlns="">
          <p:sp>
            <p:nvSpPr>
              <p:cNvPr id="26" name="文本框 25">
                <a:extLst>
                  <a:ext uri="{FF2B5EF4-FFF2-40B4-BE49-F238E27FC236}">
                    <a16:creationId xmlns:a16="http://schemas.microsoft.com/office/drawing/2014/main" id="{2B3AFF73-1DCF-4689-8A4D-797E5D2A5237}"/>
                  </a:ext>
                </a:extLst>
              </p:cNvPr>
              <p:cNvSpPr txBox="1">
                <a:spLocks noRot="1" noChangeAspect="1" noMove="1" noResize="1" noEditPoints="1" noAdjustHandles="1" noChangeArrowheads="1" noChangeShapeType="1" noTextEdit="1"/>
              </p:cNvSpPr>
              <p:nvPr/>
            </p:nvSpPr>
            <p:spPr>
              <a:xfrm>
                <a:off x="951445" y="5058934"/>
                <a:ext cx="9970555" cy="381643"/>
              </a:xfrm>
              <a:prstGeom prst="rect">
                <a:avLst/>
              </a:prstGeom>
              <a:blipFill>
                <a:blip r:embed="rId12"/>
                <a:stretch>
                  <a:fillRect l="-489" t="-6452" b="-25806"/>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64A5FBDF-1C97-43D6-B83B-EC196CC63BEE}"/>
              </a:ext>
            </a:extLst>
          </p:cNvPr>
          <p:cNvPicPr>
            <a:picLocks noChangeAspect="1"/>
          </p:cNvPicPr>
          <p:nvPr/>
        </p:nvPicPr>
        <p:blipFill>
          <a:blip r:embed="rId13"/>
          <a:stretch>
            <a:fillRect/>
          </a:stretch>
        </p:blipFill>
        <p:spPr>
          <a:xfrm>
            <a:off x="4607756" y="5498998"/>
            <a:ext cx="3147937" cy="673399"/>
          </a:xfrm>
          <a:prstGeom prst="rect">
            <a:avLst/>
          </a:prstGeom>
        </p:spPr>
      </p:pic>
      <p:sp>
        <p:nvSpPr>
          <p:cNvPr id="29" name="文本框 28">
            <a:extLst>
              <a:ext uri="{FF2B5EF4-FFF2-40B4-BE49-F238E27FC236}">
                <a16:creationId xmlns:a16="http://schemas.microsoft.com/office/drawing/2014/main" id="{3751A31E-307E-4910-B638-472C95AE913F}"/>
              </a:ext>
            </a:extLst>
          </p:cNvPr>
          <p:cNvSpPr txBox="1"/>
          <p:nvPr/>
        </p:nvSpPr>
        <p:spPr>
          <a:xfrm>
            <a:off x="8297333" y="5655734"/>
            <a:ext cx="3022600" cy="381644"/>
          </a:xfrm>
          <a:prstGeom prst="rect">
            <a:avLst/>
          </a:prstGeom>
          <a:noFill/>
        </p:spPr>
        <p:txBody>
          <a:bodyPr wrap="square" rtlCol="0">
            <a:spAutoFit/>
          </a:bodyPr>
          <a:lstStyle/>
          <a:p>
            <a:r>
              <a:rPr lang="zh-CN" altLang="en-US" dirty="0">
                <a:solidFill>
                  <a:srgbClr val="FF0000"/>
                </a:solidFill>
              </a:rPr>
              <a:t>疑问</a:t>
            </a:r>
            <a:r>
              <a:rPr lang="en-US" altLang="zh-CN" dirty="0">
                <a:solidFill>
                  <a:srgbClr val="FF0000"/>
                </a:solidFill>
              </a:rPr>
              <a:t>2</a:t>
            </a:r>
            <a:r>
              <a:rPr lang="zh-CN" altLang="en-US" dirty="0">
                <a:solidFill>
                  <a:srgbClr val="FF0000"/>
                </a:solidFill>
              </a:rPr>
              <a:t>：（</a:t>
            </a:r>
            <a:r>
              <a:rPr lang="en-US" altLang="zh-CN" dirty="0" err="1">
                <a:solidFill>
                  <a:srgbClr val="FF0000"/>
                </a:solidFill>
              </a:rPr>
              <a:t>i</a:t>
            </a:r>
            <a:r>
              <a:rPr lang="zh-CN" altLang="en-US" dirty="0">
                <a:solidFill>
                  <a:srgbClr val="FF0000"/>
                </a:solidFill>
              </a:rPr>
              <a:t>，</a:t>
            </a:r>
            <a:r>
              <a:rPr lang="en-US" altLang="zh-CN" dirty="0">
                <a:solidFill>
                  <a:srgbClr val="FF0000"/>
                </a:solidFill>
              </a:rPr>
              <a:t>j</a:t>
            </a:r>
            <a:r>
              <a:rPr lang="zh-CN" altLang="en-US" dirty="0">
                <a:solidFill>
                  <a:srgbClr val="FF0000"/>
                </a:solidFill>
              </a:rPr>
              <a:t>）是什么？</a:t>
            </a:r>
          </a:p>
        </p:txBody>
      </p:sp>
    </p:spTree>
    <p:extLst>
      <p:ext uri="{BB962C8B-B14F-4D97-AF65-F5344CB8AC3E}">
        <p14:creationId xmlns:p14="http://schemas.microsoft.com/office/powerpoint/2010/main" val="3643330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8EEF5310-7BB5-4D7A-B535-96C3DD803020}"/>
              </a:ext>
            </a:extLst>
          </p:cNvPr>
          <p:cNvSpPr/>
          <p:nvPr/>
        </p:nvSpPr>
        <p:spPr>
          <a:xfrm>
            <a:off x="336885" y="5915899"/>
            <a:ext cx="11377061" cy="578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92E66F1E-CF2D-4CC0-B4E7-602B86040AE7}"/>
              </a:ext>
            </a:extLst>
          </p:cNvPr>
          <p:cNvSpPr>
            <a:spLocks noGrp="1"/>
          </p:cNvSpPr>
          <p:nvPr>
            <p:ph type="title"/>
          </p:nvPr>
        </p:nvSpPr>
        <p:spPr>
          <a:xfrm>
            <a:off x="669925" y="0"/>
            <a:ext cx="10850563" cy="1028700"/>
          </a:xfrm>
        </p:spPr>
        <p:txBody>
          <a:bodyPr/>
          <a:lstStyle/>
          <a:p>
            <a:r>
              <a:rPr lang="zh-CN" altLang="en-US" dirty="0"/>
              <a:t>趋势预测</a:t>
            </a:r>
            <a:r>
              <a:rPr lang="en-US" altLang="zh-CN" dirty="0"/>
              <a:t>——IGCN——</a:t>
            </a:r>
            <a:r>
              <a:rPr lang="zh-CN" altLang="en-US" dirty="0"/>
              <a:t>整合股票市场信息（第一步）</a:t>
            </a:r>
          </a:p>
        </p:txBody>
      </p:sp>
      <p:sp>
        <p:nvSpPr>
          <p:cNvPr id="6" name="文本框 5">
            <a:extLst>
              <a:ext uri="{FF2B5EF4-FFF2-40B4-BE49-F238E27FC236}">
                <a16:creationId xmlns:a16="http://schemas.microsoft.com/office/drawing/2014/main" id="{57080DBD-6B78-486C-94D7-F2C4D7356D6A}"/>
              </a:ext>
            </a:extLst>
          </p:cNvPr>
          <p:cNvSpPr txBox="1"/>
          <p:nvPr/>
        </p:nvSpPr>
        <p:spPr>
          <a:xfrm>
            <a:off x="745066" y="1507068"/>
            <a:ext cx="4491037" cy="369332"/>
          </a:xfrm>
          <a:prstGeom prst="rect">
            <a:avLst/>
          </a:prstGeom>
          <a:noFill/>
        </p:spPr>
        <p:txBody>
          <a:bodyPr wrap="square" rtlCol="0">
            <a:spAutoFit/>
          </a:bodyPr>
          <a:lstStyle/>
          <a:p>
            <a:r>
              <a:rPr lang="en-US" altLang="zh-CN" dirty="0"/>
              <a:t>4</a:t>
            </a:r>
            <a:r>
              <a:rPr lang="zh-CN" altLang="en-US" dirty="0"/>
              <a:t>、</a:t>
            </a:r>
            <a:r>
              <a:rPr lang="en-US" altLang="zh-CN" dirty="0"/>
              <a:t> </a:t>
            </a:r>
            <a:r>
              <a:rPr lang="zh-CN" altLang="en-US" dirty="0"/>
              <a:t>根据对应的特征图像经过卷积操作得到</a:t>
            </a:r>
          </a:p>
        </p:txBody>
      </p:sp>
      <p:pic>
        <p:nvPicPr>
          <p:cNvPr id="8" name="图片 7">
            <a:extLst>
              <a:ext uri="{FF2B5EF4-FFF2-40B4-BE49-F238E27FC236}">
                <a16:creationId xmlns:a16="http://schemas.microsoft.com/office/drawing/2014/main" id="{5F334526-2635-4454-BFFC-49229440D240}"/>
              </a:ext>
            </a:extLst>
          </p:cNvPr>
          <p:cNvPicPr>
            <a:picLocks noChangeAspect="1"/>
          </p:cNvPicPr>
          <p:nvPr/>
        </p:nvPicPr>
        <p:blipFill>
          <a:blip r:embed="rId2"/>
          <a:stretch>
            <a:fillRect/>
          </a:stretch>
        </p:blipFill>
        <p:spPr>
          <a:xfrm>
            <a:off x="5236103" y="1525317"/>
            <a:ext cx="1374002" cy="332833"/>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F822187-B891-4F4D-894A-5261C9BD41EC}"/>
                  </a:ext>
                </a:extLst>
              </p:cNvPr>
              <p:cNvSpPr txBox="1"/>
              <p:nvPr/>
            </p:nvSpPr>
            <p:spPr>
              <a:xfrm>
                <a:off x="1143000" y="2012153"/>
                <a:ext cx="5054600" cy="369332"/>
              </a:xfrm>
              <a:prstGeom prst="rect">
                <a:avLst/>
              </a:prstGeom>
              <a:noFill/>
            </p:spPr>
            <p:txBody>
              <a:bodyPr wrap="square" rtlCol="0">
                <a:spAutoFit/>
              </a:bodyPr>
              <a:lstStyle/>
              <a:p>
                <a:r>
                  <a:rPr lang="zh-CN" altLang="en-US" dirty="0"/>
                  <a:t>其中，</a:t>
                </a:r>
                <a:r>
                  <a:rPr lang="en-US" altLang="zh-CN" dirty="0"/>
                  <a:t> 1</a:t>
                </a:r>
                <a:r>
                  <a:rPr lang="zh-CN" altLang="en-US" dirty="0"/>
                  <a:t>个</a:t>
                </a:r>
                <a:r>
                  <a:rPr lang="en-US" altLang="zh-CN" dirty="0"/>
                  <a:t>m</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m</a:t>
                </a:r>
                <a:r>
                  <a:rPr lang="zh-CN" altLang="en-US" dirty="0"/>
                  <a:t>的</a:t>
                </a:r>
                <a:r>
                  <a:rPr lang="en-US" altLang="zh-CN" dirty="0"/>
                  <a:t>filters</a:t>
                </a:r>
                <a:r>
                  <a:rPr lang="zh-CN" altLang="en-US" dirty="0"/>
                  <a:t>，</a:t>
                </a:r>
                <a:r>
                  <a:rPr lang="en-US" altLang="zh-CN" dirty="0"/>
                  <a:t> stride</a:t>
                </a:r>
                <a:r>
                  <a:rPr lang="zh-CN" altLang="en-US" dirty="0"/>
                  <a:t>设置为</a:t>
                </a:r>
                <a:r>
                  <a:rPr lang="en-US" altLang="zh-CN" dirty="0"/>
                  <a:t>m</a:t>
                </a:r>
                <a14:m>
                  <m:oMath xmlns:m="http://schemas.openxmlformats.org/officeDocument/2006/math">
                    <m:r>
                      <a:rPr lang="en-US" altLang="zh-CN" i="1">
                        <a:latin typeface="Cambria Math" panose="02040503050406030204" pitchFamily="18" charset="0"/>
                        <a:ea typeface="Cambria Math" panose="02040503050406030204" pitchFamily="18" charset="0"/>
                      </a:rPr>
                      <m:t>×1</m:t>
                    </m:r>
                  </m:oMath>
                </a14:m>
                <a:endParaRPr lang="zh-CN" altLang="en-US" dirty="0"/>
              </a:p>
            </p:txBody>
          </p:sp>
        </mc:Choice>
        <mc:Fallback xmlns="">
          <p:sp>
            <p:nvSpPr>
              <p:cNvPr id="9" name="文本框 8">
                <a:extLst>
                  <a:ext uri="{FF2B5EF4-FFF2-40B4-BE49-F238E27FC236}">
                    <a16:creationId xmlns:a16="http://schemas.microsoft.com/office/drawing/2014/main" id="{EF822187-B891-4F4D-894A-5261C9BD41EC}"/>
                  </a:ext>
                </a:extLst>
              </p:cNvPr>
              <p:cNvSpPr txBox="1">
                <a:spLocks noRot="1" noChangeAspect="1" noMove="1" noResize="1" noEditPoints="1" noAdjustHandles="1" noChangeArrowheads="1" noChangeShapeType="1" noTextEdit="1"/>
              </p:cNvSpPr>
              <p:nvPr/>
            </p:nvSpPr>
            <p:spPr>
              <a:xfrm>
                <a:off x="1143000" y="2012153"/>
                <a:ext cx="5054600" cy="369332"/>
              </a:xfrm>
              <a:prstGeom prst="rect">
                <a:avLst/>
              </a:prstGeom>
              <a:blipFill>
                <a:blip r:embed="rId3"/>
                <a:stretch>
                  <a:fillRect l="-1086"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4A0E557-3A97-4182-AEC6-ABDAB5DC3AC6}"/>
                  </a:ext>
                </a:extLst>
              </p:cNvPr>
              <p:cNvSpPr txBox="1"/>
              <p:nvPr/>
            </p:nvSpPr>
            <p:spPr>
              <a:xfrm>
                <a:off x="6447899" y="1011532"/>
                <a:ext cx="4626501" cy="492635"/>
              </a:xfrm>
              <a:prstGeom prst="rect">
                <a:avLst/>
              </a:prstGeom>
              <a:noFill/>
            </p:spPr>
            <p:txBody>
              <a:bodyPr wrap="square" rtlCol="0">
                <a:spAutoFit/>
              </a:bodyPr>
              <a:lstStyle/>
              <a:p>
                <a:r>
                  <a:rPr lang="zh-CN" altLang="en-US" dirty="0">
                    <a:solidFill>
                      <a:srgbClr val="FF0000"/>
                    </a:solidFill>
                  </a:rPr>
                  <a:t>疑问</a:t>
                </a:r>
                <a:r>
                  <a:rPr lang="en-US" altLang="zh-CN" dirty="0">
                    <a:solidFill>
                      <a:srgbClr val="FF0000"/>
                    </a:solidFill>
                  </a:rPr>
                  <a:t>3</a:t>
                </a:r>
                <a:r>
                  <a:rPr lang="zh-CN" altLang="en-US" dirty="0">
                    <a:solidFill>
                      <a:srgbClr val="FF0000"/>
                    </a:solidFill>
                  </a:rPr>
                  <a:t>：与</a:t>
                </a:r>
                <a:r>
                  <a:rPr lang="en-US" altLang="zh-CN" dirty="0">
                    <a:solidFill>
                      <a:srgbClr val="FF0000"/>
                    </a:solidFill>
                  </a:rPr>
                  <a:t>Fig7</a:t>
                </a:r>
                <a:r>
                  <a:rPr lang="zh-CN" altLang="en-US" dirty="0">
                    <a:solidFill>
                      <a:srgbClr val="FF0000"/>
                    </a:solidFill>
                  </a:rPr>
                  <a:t>矛盾，</a:t>
                </a:r>
                <a:r>
                  <a:rPr lang="en-US" altLang="zh-CN" dirty="0">
                    <a:solidFill>
                      <a:srgbClr val="FF0000"/>
                    </a:solidFill>
                  </a:rPr>
                  <a:t>Fig7</a:t>
                </a:r>
                <a:r>
                  <a:rPr lang="zh-CN" altLang="en-US" dirty="0">
                    <a:solidFill>
                      <a:srgbClr val="FF0000"/>
                    </a:solidFill>
                  </a:rPr>
                  <a:t>是</a:t>
                </a:r>
                <a14:m>
                  <m:oMath xmlns:m="http://schemas.openxmlformats.org/officeDocument/2006/math">
                    <m:sSubSup>
                      <m:sSubSupPr>
                        <m:ctrlPr>
                          <a:rPr lang="en-US" altLang="zh-CN" i="1" smtClean="0">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𝑀</m:t>
                        </m:r>
                      </m:e>
                      <m:sub>
                        <m:r>
                          <a:rPr lang="en-US" altLang="zh-CN" b="0" i="1" smtClean="0">
                            <a:solidFill>
                              <a:srgbClr val="FF0000"/>
                            </a:solidFill>
                            <a:latin typeface="Cambria Math" panose="02040503050406030204" pitchFamily="18" charset="0"/>
                          </a:rPr>
                          <m:t>𝐹</m:t>
                        </m:r>
                      </m:sub>
                      <m: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𝑙</m:t>
                        </m:r>
                      </m:sup>
                    </m:sSubSup>
                    <m:r>
                      <a:rPr lang="en-US" altLang="zh-CN" i="1" smtClean="0">
                        <a:solidFill>
                          <a:srgbClr val="FF0000"/>
                        </a:solidFill>
                        <a:latin typeface="Cambria Math" panose="02040503050406030204" pitchFamily="18" charset="0"/>
                        <a:ea typeface="Cambria Math" panose="02040503050406030204" pitchFamily="18" charset="0"/>
                      </a:rPr>
                      <m:t>∈</m:t>
                    </m:r>
                    <m:sSup>
                      <m:sSupPr>
                        <m:ctrlPr>
                          <a:rPr lang="en-US" altLang="zh-CN" i="1" smtClean="0">
                            <a:solidFill>
                              <a:srgbClr val="FF0000"/>
                            </a:solidFill>
                            <a:latin typeface="Cambria Math" panose="02040503050406030204" pitchFamily="18" charset="0"/>
                            <a:ea typeface="Cambria Math" panose="02040503050406030204" pitchFamily="18" charset="0"/>
                          </a:rPr>
                        </m:ctrlPr>
                      </m:sSupPr>
                      <m:e>
                        <m:r>
                          <a:rPr lang="en-US" altLang="zh-CN" i="1" smtClean="0">
                            <a:solidFill>
                              <a:srgbClr val="FF0000"/>
                            </a:solidFill>
                            <a:latin typeface="Cambria Math" panose="02040503050406030204" pitchFamily="18" charset="0"/>
                            <a:ea typeface="Cambria Math" panose="02040503050406030204" pitchFamily="18" charset="0"/>
                          </a:rPr>
                          <m:t>ℝ</m:t>
                        </m:r>
                      </m:e>
                      <m:sup>
                        <m:f>
                          <m:fPr>
                            <m:ctrlPr>
                              <a:rPr lang="en-US" altLang="zh-CN" i="1" smtClean="0">
                                <a:solidFill>
                                  <a:srgbClr val="FF0000"/>
                                </a:solidFill>
                                <a:latin typeface="Cambria Math" panose="02040503050406030204" pitchFamily="18" charset="0"/>
                                <a:ea typeface="Cambria Math" panose="02040503050406030204" pitchFamily="18" charset="0"/>
                              </a:rPr>
                            </m:ctrlPr>
                          </m:fPr>
                          <m:num>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𝑁</m:t>
                                </m:r>
                              </m:e>
                              <m:sub>
                                <m:r>
                                  <a:rPr lang="en-US" altLang="zh-CN" b="0" i="1" smtClean="0">
                                    <a:solidFill>
                                      <a:srgbClr val="FF0000"/>
                                    </a:solidFill>
                                    <a:latin typeface="Cambria Math" panose="02040503050406030204" pitchFamily="18" charset="0"/>
                                    <a:ea typeface="Cambria Math" panose="02040503050406030204" pitchFamily="18" charset="0"/>
                                  </a:rPr>
                                  <m:t>𝑠</m:t>
                                </m:r>
                              </m:sub>
                            </m:sSub>
                          </m:num>
                          <m:den>
                            <m:r>
                              <a:rPr lang="en-US" altLang="zh-CN" b="0" i="1" smtClean="0">
                                <a:solidFill>
                                  <a:srgbClr val="FF0000"/>
                                </a:solidFill>
                                <a:latin typeface="Cambria Math" panose="02040503050406030204" pitchFamily="18" charset="0"/>
                                <a:ea typeface="Cambria Math" panose="02040503050406030204" pitchFamily="18" charset="0"/>
                              </a:rPr>
                              <m:t>𝑚</m:t>
                            </m:r>
                          </m:den>
                        </m:f>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4</m:t>
                        </m:r>
                      </m:sup>
                    </m:sSup>
                  </m:oMath>
                </a14:m>
                <a:endParaRPr lang="zh-CN" altLang="en-US" dirty="0">
                  <a:solidFill>
                    <a:srgbClr val="FF0000"/>
                  </a:solidFill>
                </a:endParaRPr>
              </a:p>
            </p:txBody>
          </p:sp>
        </mc:Choice>
        <mc:Fallback xmlns="">
          <p:sp>
            <p:nvSpPr>
              <p:cNvPr id="11" name="文本框 10">
                <a:extLst>
                  <a:ext uri="{FF2B5EF4-FFF2-40B4-BE49-F238E27FC236}">
                    <a16:creationId xmlns:a16="http://schemas.microsoft.com/office/drawing/2014/main" id="{B4A0E557-3A97-4182-AEC6-ABDAB5DC3AC6}"/>
                  </a:ext>
                </a:extLst>
              </p:cNvPr>
              <p:cNvSpPr txBox="1">
                <a:spLocks noRot="1" noChangeAspect="1" noMove="1" noResize="1" noEditPoints="1" noAdjustHandles="1" noChangeArrowheads="1" noChangeShapeType="1" noTextEdit="1"/>
              </p:cNvSpPr>
              <p:nvPr/>
            </p:nvSpPr>
            <p:spPr>
              <a:xfrm>
                <a:off x="6447899" y="1011532"/>
                <a:ext cx="4626501" cy="492635"/>
              </a:xfrm>
              <a:prstGeom prst="rect">
                <a:avLst/>
              </a:prstGeom>
              <a:blipFill>
                <a:blip r:embed="rId4"/>
                <a:stretch>
                  <a:fillRect l="-1186" b="-172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BA905EF-121D-4E54-8C0B-21B19F0B4135}"/>
                  </a:ext>
                </a:extLst>
              </p:cNvPr>
              <p:cNvSpPr txBox="1"/>
              <p:nvPr/>
            </p:nvSpPr>
            <p:spPr>
              <a:xfrm>
                <a:off x="745065" y="2541512"/>
                <a:ext cx="8746068" cy="417230"/>
              </a:xfrm>
              <a:prstGeom prst="rect">
                <a:avLst/>
              </a:prstGeom>
              <a:noFill/>
            </p:spPr>
            <p:txBody>
              <a:bodyPr wrap="square" rtlCol="0">
                <a:spAutoFit/>
              </a:bodyPr>
              <a:lstStyle/>
              <a:p>
                <a:r>
                  <a:rPr lang="en-US" altLang="zh-CN" dirty="0"/>
                  <a:t>5</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sSubSup>
                    <m:r>
                      <a:rPr lang="zh-CN" altLang="en-US" i="1">
                        <a:latin typeface="Cambria Math" panose="02040503050406030204" pitchFamily="18" charset="0"/>
                      </a:rPr>
                      <m:t>和</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𝐹</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p>
                    </m:sSubSup>
                  </m:oMath>
                </a14:m>
                <a:r>
                  <a:rPr lang="zh-CN" altLang="en-US" dirty="0"/>
                  <a:t>经过一个图卷积层得到的输出可以表示为：</a:t>
                </a:r>
              </a:p>
            </p:txBody>
          </p:sp>
        </mc:Choice>
        <mc:Fallback xmlns="">
          <p:sp>
            <p:nvSpPr>
              <p:cNvPr id="12" name="文本框 11">
                <a:extLst>
                  <a:ext uri="{FF2B5EF4-FFF2-40B4-BE49-F238E27FC236}">
                    <a16:creationId xmlns:a16="http://schemas.microsoft.com/office/drawing/2014/main" id="{6BA905EF-121D-4E54-8C0B-21B19F0B4135}"/>
                  </a:ext>
                </a:extLst>
              </p:cNvPr>
              <p:cNvSpPr txBox="1">
                <a:spLocks noRot="1" noChangeAspect="1" noMove="1" noResize="1" noEditPoints="1" noAdjustHandles="1" noChangeArrowheads="1" noChangeShapeType="1" noTextEdit="1"/>
              </p:cNvSpPr>
              <p:nvPr/>
            </p:nvSpPr>
            <p:spPr>
              <a:xfrm>
                <a:off x="745065" y="2541512"/>
                <a:ext cx="8746068" cy="417230"/>
              </a:xfrm>
              <a:prstGeom prst="rect">
                <a:avLst/>
              </a:prstGeom>
              <a:blipFill>
                <a:blip r:embed="rId5"/>
                <a:stretch>
                  <a:fillRect l="-557" t="-1471" b="-19118"/>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AB707A3B-C89B-4448-917F-8B3E7C1B8B33}"/>
              </a:ext>
            </a:extLst>
          </p:cNvPr>
          <p:cNvPicPr>
            <a:picLocks noChangeAspect="1"/>
          </p:cNvPicPr>
          <p:nvPr/>
        </p:nvPicPr>
        <p:blipFill>
          <a:blip r:embed="rId6"/>
          <a:stretch>
            <a:fillRect/>
          </a:stretch>
        </p:blipFill>
        <p:spPr>
          <a:xfrm>
            <a:off x="911682" y="3146759"/>
            <a:ext cx="3533775" cy="952500"/>
          </a:xfrm>
          <a:prstGeom prst="rect">
            <a:avLst/>
          </a:prstGeom>
        </p:spPr>
      </p:pic>
      <p:pic>
        <p:nvPicPr>
          <p:cNvPr id="16" name="图片 15">
            <a:extLst>
              <a:ext uri="{FF2B5EF4-FFF2-40B4-BE49-F238E27FC236}">
                <a16:creationId xmlns:a16="http://schemas.microsoft.com/office/drawing/2014/main" id="{75B07009-35C3-4BAF-BE21-7F4EC0ABEEAF}"/>
              </a:ext>
            </a:extLst>
          </p:cNvPr>
          <p:cNvPicPr>
            <a:picLocks noChangeAspect="1"/>
          </p:cNvPicPr>
          <p:nvPr/>
        </p:nvPicPr>
        <p:blipFill>
          <a:blip r:embed="rId7"/>
          <a:stretch>
            <a:fillRect/>
          </a:stretch>
        </p:blipFill>
        <p:spPr>
          <a:xfrm>
            <a:off x="4854049" y="3241574"/>
            <a:ext cx="1095375" cy="504825"/>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1C95EBD-0FD4-4586-98BD-1BE6E860F7E4}"/>
                  </a:ext>
                </a:extLst>
              </p:cNvPr>
              <p:cNvSpPr txBox="1"/>
              <p:nvPr/>
            </p:nvSpPr>
            <p:spPr>
              <a:xfrm>
                <a:off x="5923104" y="3335995"/>
                <a:ext cx="2370667" cy="381515"/>
              </a:xfrm>
              <a:prstGeom prst="rect">
                <a:avLst/>
              </a:prstGeom>
              <a:noFill/>
            </p:spPr>
            <p:txBody>
              <a:bodyPr wrap="square" rtlCol="0">
                <a:spAutoFit/>
              </a:bodyPr>
              <a:lstStyle/>
              <a:p>
                <a:r>
                  <a:rPr lang="zh-CN" altLang="en-US" dirty="0"/>
                  <a:t>是</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sSubSup>
                  </m:oMath>
                </a14:m>
                <a:r>
                  <a:rPr lang="zh-CN" altLang="en-US" dirty="0"/>
                  <a:t>的第</a:t>
                </a:r>
                <a:r>
                  <a:rPr lang="en-US" altLang="zh-CN" dirty="0"/>
                  <a:t>k</a:t>
                </a:r>
                <a:r>
                  <a:rPr lang="zh-CN" altLang="en-US" dirty="0"/>
                  <a:t>个通道</a:t>
                </a:r>
              </a:p>
            </p:txBody>
          </p:sp>
        </mc:Choice>
        <mc:Fallback xmlns="">
          <p:sp>
            <p:nvSpPr>
              <p:cNvPr id="18" name="文本框 17">
                <a:extLst>
                  <a:ext uri="{FF2B5EF4-FFF2-40B4-BE49-F238E27FC236}">
                    <a16:creationId xmlns:a16="http://schemas.microsoft.com/office/drawing/2014/main" id="{31C95EBD-0FD4-4586-98BD-1BE6E860F7E4}"/>
                  </a:ext>
                </a:extLst>
              </p:cNvPr>
              <p:cNvSpPr txBox="1">
                <a:spLocks noRot="1" noChangeAspect="1" noMove="1" noResize="1" noEditPoints="1" noAdjustHandles="1" noChangeArrowheads="1" noChangeShapeType="1" noTextEdit="1"/>
              </p:cNvSpPr>
              <p:nvPr/>
            </p:nvSpPr>
            <p:spPr>
              <a:xfrm>
                <a:off x="5923104" y="3335995"/>
                <a:ext cx="2370667" cy="381515"/>
              </a:xfrm>
              <a:prstGeom prst="rect">
                <a:avLst/>
              </a:prstGeom>
              <a:blipFill>
                <a:blip r:embed="rId8"/>
                <a:stretch>
                  <a:fillRect l="-2314" t="-7937" b="-20635"/>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5D12D065-E2AB-4982-89FB-9B9FC355FE55}"/>
              </a:ext>
            </a:extLst>
          </p:cNvPr>
          <p:cNvSpPr txBox="1"/>
          <p:nvPr/>
        </p:nvSpPr>
        <p:spPr>
          <a:xfrm>
            <a:off x="6266429" y="2959346"/>
            <a:ext cx="2286000" cy="369332"/>
          </a:xfrm>
          <a:prstGeom prst="rect">
            <a:avLst/>
          </a:prstGeom>
          <a:noFill/>
        </p:spPr>
        <p:txBody>
          <a:bodyPr wrap="square" rtlCol="0">
            <a:spAutoFit/>
          </a:bodyPr>
          <a:lstStyle/>
          <a:p>
            <a:r>
              <a:rPr lang="zh-CN" altLang="en-US" dirty="0">
                <a:solidFill>
                  <a:srgbClr val="FF0000"/>
                </a:solidFill>
              </a:rPr>
              <a:t>疑问</a:t>
            </a:r>
            <a:r>
              <a:rPr lang="en-US" altLang="zh-CN" dirty="0">
                <a:solidFill>
                  <a:srgbClr val="FF0000"/>
                </a:solidFill>
              </a:rPr>
              <a:t>4</a:t>
            </a:r>
            <a:r>
              <a:rPr lang="zh-CN" altLang="en-US" dirty="0">
                <a:solidFill>
                  <a:srgbClr val="FF0000"/>
                </a:solidFill>
              </a:rPr>
              <a:t>：第</a:t>
            </a:r>
            <a:r>
              <a:rPr lang="en-US" altLang="zh-CN" dirty="0">
                <a:solidFill>
                  <a:srgbClr val="FF0000"/>
                </a:solidFill>
              </a:rPr>
              <a:t>k</a:t>
            </a:r>
            <a:r>
              <a:rPr lang="zh-CN" altLang="en-US" dirty="0">
                <a:solidFill>
                  <a:srgbClr val="FF0000"/>
                </a:solidFill>
              </a:rPr>
              <a:t>个通道？</a:t>
            </a:r>
          </a:p>
        </p:txBody>
      </p:sp>
      <p:pic>
        <p:nvPicPr>
          <p:cNvPr id="21" name="图片 20">
            <a:extLst>
              <a:ext uri="{FF2B5EF4-FFF2-40B4-BE49-F238E27FC236}">
                <a16:creationId xmlns:a16="http://schemas.microsoft.com/office/drawing/2014/main" id="{15A40B50-55C3-43AD-8E44-A994BCF9847F}"/>
              </a:ext>
            </a:extLst>
          </p:cNvPr>
          <p:cNvPicPr>
            <a:picLocks noChangeAspect="1"/>
          </p:cNvPicPr>
          <p:nvPr/>
        </p:nvPicPr>
        <p:blipFill>
          <a:blip r:embed="rId9"/>
          <a:stretch>
            <a:fillRect/>
          </a:stretch>
        </p:blipFill>
        <p:spPr>
          <a:xfrm>
            <a:off x="10284353" y="3260052"/>
            <a:ext cx="1219200" cy="533400"/>
          </a:xfrm>
          <a:prstGeom prst="rect">
            <a:avLst/>
          </a:prstGeom>
        </p:spPr>
      </p:pic>
      <p:sp>
        <p:nvSpPr>
          <p:cNvPr id="22" name="文本框 21">
            <a:extLst>
              <a:ext uri="{FF2B5EF4-FFF2-40B4-BE49-F238E27FC236}">
                <a16:creationId xmlns:a16="http://schemas.microsoft.com/office/drawing/2014/main" id="{A41978A6-E472-44B6-BD76-1EBCD1B5BB69}"/>
              </a:ext>
            </a:extLst>
          </p:cNvPr>
          <p:cNvSpPr txBox="1"/>
          <p:nvPr/>
        </p:nvSpPr>
        <p:spPr>
          <a:xfrm>
            <a:off x="8214400" y="3334867"/>
            <a:ext cx="2040464" cy="369332"/>
          </a:xfrm>
          <a:prstGeom prst="rect">
            <a:avLst/>
          </a:prstGeom>
          <a:noFill/>
        </p:spPr>
        <p:txBody>
          <a:bodyPr wrap="square" rtlCol="0">
            <a:spAutoFit/>
          </a:bodyPr>
          <a:lstStyle/>
          <a:p>
            <a:r>
              <a:rPr lang="zh-CN" altLang="en-US" dirty="0"/>
              <a:t>过滤器的参数矩阵：</a:t>
            </a:r>
          </a:p>
        </p:txBody>
      </p:sp>
      <p:pic>
        <p:nvPicPr>
          <p:cNvPr id="24" name="图片 23">
            <a:extLst>
              <a:ext uri="{FF2B5EF4-FFF2-40B4-BE49-F238E27FC236}">
                <a16:creationId xmlns:a16="http://schemas.microsoft.com/office/drawing/2014/main" id="{DC2B6D5C-EEFE-4B2E-B79D-A46C0CD44836}"/>
              </a:ext>
            </a:extLst>
          </p:cNvPr>
          <p:cNvPicPr>
            <a:picLocks noChangeAspect="1"/>
          </p:cNvPicPr>
          <p:nvPr/>
        </p:nvPicPr>
        <p:blipFill rotWithShape="1">
          <a:blip r:embed="rId10"/>
          <a:srcRect l="3863" b="-3922"/>
          <a:stretch/>
        </p:blipFill>
        <p:spPr>
          <a:xfrm>
            <a:off x="4897297" y="3818624"/>
            <a:ext cx="1300303" cy="504826"/>
          </a:xfrm>
          <a:prstGeom prst="rect">
            <a:avLst/>
          </a:prstGeom>
        </p:spPr>
      </p:pic>
      <p:sp>
        <p:nvSpPr>
          <p:cNvPr id="25" name="文本框 24">
            <a:extLst>
              <a:ext uri="{FF2B5EF4-FFF2-40B4-BE49-F238E27FC236}">
                <a16:creationId xmlns:a16="http://schemas.microsoft.com/office/drawing/2014/main" id="{8DC18917-A312-4EC6-8E0F-23DD5FEB376A}"/>
              </a:ext>
            </a:extLst>
          </p:cNvPr>
          <p:cNvSpPr txBox="1"/>
          <p:nvPr/>
        </p:nvSpPr>
        <p:spPr>
          <a:xfrm>
            <a:off x="6307667" y="3903316"/>
            <a:ext cx="4859866" cy="369332"/>
          </a:xfrm>
          <a:prstGeom prst="rect">
            <a:avLst/>
          </a:prstGeom>
          <a:noFill/>
        </p:spPr>
        <p:txBody>
          <a:bodyPr wrap="square" rtlCol="0">
            <a:spAutoFit/>
          </a:bodyPr>
          <a:lstStyle/>
          <a:p>
            <a:r>
              <a:rPr lang="en-US" altLang="zh-CN" dirty="0"/>
              <a:t>the kth layer-specific trainable weight matrix</a:t>
            </a:r>
            <a:endParaRPr lang="zh-CN" altLang="en-US" dirty="0"/>
          </a:p>
        </p:txBody>
      </p:sp>
      <p:pic>
        <p:nvPicPr>
          <p:cNvPr id="29" name="图片 28">
            <a:extLst>
              <a:ext uri="{FF2B5EF4-FFF2-40B4-BE49-F238E27FC236}">
                <a16:creationId xmlns:a16="http://schemas.microsoft.com/office/drawing/2014/main" id="{9ADE0738-2509-448E-B034-55F9DC3BFE6E}"/>
              </a:ext>
            </a:extLst>
          </p:cNvPr>
          <p:cNvPicPr>
            <a:picLocks noChangeAspect="1"/>
          </p:cNvPicPr>
          <p:nvPr/>
        </p:nvPicPr>
        <p:blipFill rotWithShape="1">
          <a:blip r:embed="rId11"/>
          <a:srcRect r="4285" b="4952"/>
          <a:stretch/>
        </p:blipFill>
        <p:spPr>
          <a:xfrm>
            <a:off x="964598" y="4884938"/>
            <a:ext cx="3427941" cy="878166"/>
          </a:xfrm>
          <a:prstGeom prst="rect">
            <a:avLst/>
          </a:prstGeom>
        </p:spPr>
      </p:pic>
      <p:grpSp>
        <p:nvGrpSpPr>
          <p:cNvPr id="36" name="组合 35">
            <a:extLst>
              <a:ext uri="{FF2B5EF4-FFF2-40B4-BE49-F238E27FC236}">
                <a16:creationId xmlns:a16="http://schemas.microsoft.com/office/drawing/2014/main" id="{33535CDF-5065-45E3-8242-B5784AABB355}"/>
              </a:ext>
            </a:extLst>
          </p:cNvPr>
          <p:cNvGrpSpPr/>
          <p:nvPr/>
        </p:nvGrpSpPr>
        <p:grpSpPr>
          <a:xfrm>
            <a:off x="87192" y="4345709"/>
            <a:ext cx="6970445" cy="520470"/>
            <a:chOff x="3047206" y="4243745"/>
            <a:chExt cx="6970445" cy="520470"/>
          </a:xfrm>
        </p:grpSpPr>
        <p:sp>
          <p:nvSpPr>
            <p:cNvPr id="31" name="文本框 30">
              <a:extLst>
                <a:ext uri="{FF2B5EF4-FFF2-40B4-BE49-F238E27FC236}">
                  <a16:creationId xmlns:a16="http://schemas.microsoft.com/office/drawing/2014/main" id="{FFFC9E7E-F5B6-42B7-9F0C-F78694B47366}"/>
                </a:ext>
              </a:extLst>
            </p:cNvPr>
            <p:cNvSpPr txBox="1"/>
            <p:nvPr/>
          </p:nvSpPr>
          <p:spPr>
            <a:xfrm>
              <a:off x="3047206" y="4334097"/>
              <a:ext cx="6096000" cy="369332"/>
            </a:xfrm>
            <a:prstGeom prst="rect">
              <a:avLst/>
            </a:prstGeom>
            <a:noFill/>
          </p:spPr>
          <p:txBody>
            <a:bodyPr wrap="square">
              <a:spAutoFit/>
            </a:bodyPr>
            <a:lstStyle/>
            <a:p>
              <a:r>
                <a:rPr lang="zh-CN" altLang="en-US" dirty="0"/>
                <a:t>由于                   和                      的</a:t>
              </a:r>
              <a:r>
                <a:rPr lang="en-US" altLang="zh-CN" dirty="0"/>
                <a:t>product</a:t>
              </a:r>
              <a:r>
                <a:rPr lang="zh-CN" altLang="en-US" dirty="0"/>
                <a:t>可以被学习为</a:t>
              </a:r>
            </a:p>
          </p:txBody>
        </p:sp>
        <p:pic>
          <p:nvPicPr>
            <p:cNvPr id="32" name="图片 31">
              <a:extLst>
                <a:ext uri="{FF2B5EF4-FFF2-40B4-BE49-F238E27FC236}">
                  <a16:creationId xmlns:a16="http://schemas.microsoft.com/office/drawing/2014/main" id="{3EA0E7D1-4772-4290-928A-4C49835B9CF0}"/>
                </a:ext>
              </a:extLst>
            </p:cNvPr>
            <p:cNvPicPr>
              <a:picLocks noChangeAspect="1"/>
            </p:cNvPicPr>
            <p:nvPr/>
          </p:nvPicPr>
          <p:blipFill>
            <a:blip r:embed="rId9"/>
            <a:stretch>
              <a:fillRect/>
            </a:stretch>
          </p:blipFill>
          <p:spPr>
            <a:xfrm>
              <a:off x="3633342" y="4248364"/>
              <a:ext cx="1153888" cy="504826"/>
            </a:xfrm>
            <a:prstGeom prst="rect">
              <a:avLst/>
            </a:prstGeom>
          </p:spPr>
        </p:pic>
        <p:pic>
          <p:nvPicPr>
            <p:cNvPr id="33" name="图片 32">
              <a:extLst>
                <a:ext uri="{FF2B5EF4-FFF2-40B4-BE49-F238E27FC236}">
                  <a16:creationId xmlns:a16="http://schemas.microsoft.com/office/drawing/2014/main" id="{C9A03FB5-1093-4B18-8166-2D7E9FD59988}"/>
                </a:ext>
              </a:extLst>
            </p:cNvPr>
            <p:cNvPicPr>
              <a:picLocks noChangeAspect="1"/>
            </p:cNvPicPr>
            <p:nvPr/>
          </p:nvPicPr>
          <p:blipFill rotWithShape="1">
            <a:blip r:embed="rId10"/>
            <a:srcRect l="3863" b="-3922"/>
            <a:stretch/>
          </p:blipFill>
          <p:spPr>
            <a:xfrm>
              <a:off x="5094480" y="4243745"/>
              <a:ext cx="1300303" cy="504826"/>
            </a:xfrm>
            <a:prstGeom prst="rect">
              <a:avLst/>
            </a:prstGeom>
          </p:spPr>
        </p:pic>
        <p:pic>
          <p:nvPicPr>
            <p:cNvPr id="35" name="图片 34">
              <a:extLst>
                <a:ext uri="{FF2B5EF4-FFF2-40B4-BE49-F238E27FC236}">
                  <a16:creationId xmlns:a16="http://schemas.microsoft.com/office/drawing/2014/main" id="{9EC7E62F-50EA-4B6A-8BDB-E4F5ECA45F7F}"/>
                </a:ext>
              </a:extLst>
            </p:cNvPr>
            <p:cNvPicPr>
              <a:picLocks noChangeAspect="1"/>
            </p:cNvPicPr>
            <p:nvPr/>
          </p:nvPicPr>
          <p:blipFill>
            <a:blip r:embed="rId12"/>
            <a:stretch>
              <a:fillRect/>
            </a:stretch>
          </p:blipFill>
          <p:spPr>
            <a:xfrm>
              <a:off x="8846076" y="4278440"/>
              <a:ext cx="1171575" cy="485775"/>
            </a:xfrm>
            <a:prstGeom prst="rect">
              <a:avLst/>
            </a:prstGeom>
          </p:spPr>
        </p:pic>
      </p:grpSp>
      <p:cxnSp>
        <p:nvCxnSpPr>
          <p:cNvPr id="27" name="直接箭头连接符 26">
            <a:extLst>
              <a:ext uri="{FF2B5EF4-FFF2-40B4-BE49-F238E27FC236}">
                <a16:creationId xmlns:a16="http://schemas.microsoft.com/office/drawing/2014/main" id="{0783064B-636D-4CD4-BA88-9A59B2568941}"/>
              </a:ext>
            </a:extLst>
          </p:cNvPr>
          <p:cNvCxnSpPr>
            <a:cxnSpLocks/>
          </p:cNvCxnSpPr>
          <p:nvPr/>
        </p:nvCxnSpPr>
        <p:spPr>
          <a:xfrm>
            <a:off x="2511952" y="4071493"/>
            <a:ext cx="0" cy="8855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2680C177-2D9F-44E8-8BBD-C20FD7FCADB4}"/>
                  </a:ext>
                </a:extLst>
              </p:cNvPr>
              <p:cNvSpPr txBox="1"/>
              <p:nvPr/>
            </p:nvSpPr>
            <p:spPr>
              <a:xfrm>
                <a:off x="669925" y="5544816"/>
                <a:ext cx="11752393" cy="633187"/>
              </a:xfrm>
              <a:prstGeom prst="rect">
                <a:avLst/>
              </a:prstGeom>
              <a:noFill/>
            </p:spPr>
            <p:txBody>
              <a:bodyPr wrap="square" rtlCol="0">
                <a:spAutoFit/>
              </a:bodyPr>
              <a:lstStyle/>
              <a:p>
                <a:pPr>
                  <a:lnSpc>
                    <a:spcPct val="150000"/>
                  </a:lnSpc>
                </a:pPr>
                <a:r>
                  <a:rPr lang="en-US" altLang="zh-CN" dirty="0"/>
                  <a:t>6</a:t>
                </a:r>
                <a:r>
                  <a:rPr lang="zh-CN" altLang="en-US" dirty="0"/>
                  <a:t>、在不同的</a:t>
                </a:r>
                <a:r>
                  <a:rPr lang="en-US" altLang="zh-CN" dirty="0"/>
                  <a:t>t</a:t>
                </a:r>
                <a:r>
                  <a:rPr lang="zh-CN" altLang="en-US" dirty="0"/>
                  <a:t>和</a:t>
                </a:r>
                <a14:m>
                  <m:oMath xmlns:m="http://schemas.openxmlformats.org/officeDocument/2006/math">
                    <m:r>
                      <a:rPr lang="en-US" altLang="zh-CN" b="0" i="1" smtClean="0">
                        <a:latin typeface="Cambria Math" panose="02040503050406030204" pitchFamily="18" charset="0"/>
                      </a:rPr>
                      <m:t>𝑙</m:t>
                    </m:r>
                  </m:oMath>
                </a14:m>
                <a:r>
                  <a:rPr lang="zh-CN" altLang="en-US" dirty="0"/>
                  <a:t>下，可以得到各自的</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𝑠</m:t>
                            </m:r>
                          </m:sub>
                        </m:sSub>
                      </m:num>
                      <m:den>
                        <m:r>
                          <a:rPr lang="en-US" altLang="zh-CN" i="1">
                            <a:latin typeface="Cambria Math" panose="02040503050406030204" pitchFamily="18" charset="0"/>
                          </a:rPr>
                          <m:t>𝑚</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𝑠</m:t>
                            </m:r>
                          </m:sub>
                        </m:sSub>
                      </m:num>
                      <m:den>
                        <m:r>
                          <a:rPr lang="en-US" altLang="zh-CN" i="1">
                            <a:latin typeface="Cambria Math" panose="02040503050406030204" pitchFamily="18" charset="0"/>
                          </a:rPr>
                          <m:t>𝑚</m:t>
                        </m:r>
                      </m:den>
                    </m:f>
                  </m:oMath>
                </a14:m>
                <a:r>
                  <a:rPr lang="zh-CN" altLang="en-US" dirty="0"/>
                  <a:t>输出。（</a:t>
                </a:r>
                <a:r>
                  <a:rPr lang="en-US" altLang="zh-CN" dirty="0" err="1"/>
                  <a:t>ps</a:t>
                </a:r>
                <a:r>
                  <a:rPr lang="zh-CN" altLang="en-US" dirty="0"/>
                  <a:t>：为防止过拟合，增加了</a:t>
                </a:r>
                <a:r>
                  <a:rPr lang="en-US" altLang="zh-CN" dirty="0"/>
                  <a:t>dropout layer (0.4)</a:t>
                </a:r>
                <a:r>
                  <a:rPr lang="zh-CN" altLang="en-US" dirty="0"/>
                  <a:t>）</a:t>
                </a:r>
              </a:p>
            </p:txBody>
          </p:sp>
        </mc:Choice>
        <mc:Fallback xmlns="">
          <p:sp>
            <p:nvSpPr>
              <p:cNvPr id="38" name="文本框 37">
                <a:extLst>
                  <a:ext uri="{FF2B5EF4-FFF2-40B4-BE49-F238E27FC236}">
                    <a16:creationId xmlns:a16="http://schemas.microsoft.com/office/drawing/2014/main" id="{2680C177-2D9F-44E8-8BBD-C20FD7FCADB4}"/>
                  </a:ext>
                </a:extLst>
              </p:cNvPr>
              <p:cNvSpPr txBox="1">
                <a:spLocks noRot="1" noChangeAspect="1" noMove="1" noResize="1" noEditPoints="1" noAdjustHandles="1" noChangeArrowheads="1" noChangeShapeType="1" noTextEdit="1"/>
              </p:cNvSpPr>
              <p:nvPr/>
            </p:nvSpPr>
            <p:spPr>
              <a:xfrm>
                <a:off x="669925" y="5544816"/>
                <a:ext cx="11752393" cy="633187"/>
              </a:xfrm>
              <a:prstGeom prst="rect">
                <a:avLst/>
              </a:prstGeom>
              <a:blipFill>
                <a:blip r:embed="rId13"/>
                <a:stretch>
                  <a:fillRect l="-467" b="-5825"/>
                </a:stretch>
              </a:blipFill>
            </p:spPr>
            <p:txBody>
              <a:bodyPr/>
              <a:lstStyle/>
              <a:p>
                <a:r>
                  <a:rPr lang="zh-CN" altLang="en-US">
                    <a:noFill/>
                  </a:rPr>
                  <a:t> </a:t>
                </a:r>
              </a:p>
            </p:txBody>
          </p:sp>
        </mc:Fallback>
      </mc:AlternateContent>
      <p:grpSp>
        <p:nvGrpSpPr>
          <p:cNvPr id="39" name="组合 38">
            <a:extLst>
              <a:ext uri="{FF2B5EF4-FFF2-40B4-BE49-F238E27FC236}">
                <a16:creationId xmlns:a16="http://schemas.microsoft.com/office/drawing/2014/main" id="{1D9CC789-2CA6-472B-A70F-C7332592CA8F}"/>
              </a:ext>
            </a:extLst>
          </p:cNvPr>
          <p:cNvGrpSpPr/>
          <p:nvPr/>
        </p:nvGrpSpPr>
        <p:grpSpPr>
          <a:xfrm>
            <a:off x="682134" y="6280370"/>
            <a:ext cx="7870295" cy="561975"/>
            <a:chOff x="740304" y="2790811"/>
            <a:chExt cx="7870295" cy="561975"/>
          </a:xfrm>
        </p:grpSpPr>
        <p:sp>
          <p:nvSpPr>
            <p:cNvPr id="40" name="文本框 39">
              <a:extLst>
                <a:ext uri="{FF2B5EF4-FFF2-40B4-BE49-F238E27FC236}">
                  <a16:creationId xmlns:a16="http://schemas.microsoft.com/office/drawing/2014/main" id="{BB67B9EA-DBA0-4CF5-9D07-3A8E7D0FE409}"/>
                </a:ext>
              </a:extLst>
            </p:cNvPr>
            <p:cNvSpPr txBox="1"/>
            <p:nvPr/>
          </p:nvSpPr>
          <p:spPr>
            <a:xfrm>
              <a:off x="740304" y="2887133"/>
              <a:ext cx="4856163" cy="369332"/>
            </a:xfrm>
            <a:prstGeom prst="rect">
              <a:avLst/>
            </a:prstGeom>
            <a:noFill/>
          </p:spPr>
          <p:txBody>
            <a:bodyPr wrap="square" rtlCol="0">
              <a:spAutoFit/>
            </a:bodyPr>
            <a:lstStyle/>
            <a:p>
              <a:r>
                <a:rPr lang="en-US" altLang="zh-CN" dirty="0"/>
                <a:t>7</a:t>
              </a:r>
              <a:r>
                <a:rPr lang="zh-CN" altLang="en-US" dirty="0"/>
                <a:t>、最后整合所有的输出，得到</a:t>
              </a:r>
            </a:p>
          </p:txBody>
        </p:sp>
        <p:pic>
          <p:nvPicPr>
            <p:cNvPr id="41" name="图片 40">
              <a:extLst>
                <a:ext uri="{FF2B5EF4-FFF2-40B4-BE49-F238E27FC236}">
                  <a16:creationId xmlns:a16="http://schemas.microsoft.com/office/drawing/2014/main" id="{E3644450-6C94-474E-AC61-D431FE800C6C}"/>
                </a:ext>
              </a:extLst>
            </p:cNvPr>
            <p:cNvPicPr>
              <a:picLocks noChangeAspect="1"/>
            </p:cNvPicPr>
            <p:nvPr/>
          </p:nvPicPr>
          <p:blipFill>
            <a:blip r:embed="rId14"/>
            <a:stretch>
              <a:fillRect/>
            </a:stretch>
          </p:blipFill>
          <p:spPr>
            <a:xfrm>
              <a:off x="3939117" y="2790811"/>
              <a:ext cx="1657350" cy="561975"/>
            </a:xfrm>
            <a:prstGeom prst="rect">
              <a:avLst/>
            </a:prstGeom>
          </p:spPr>
        </p:pic>
        <p:sp>
          <p:nvSpPr>
            <p:cNvPr id="42" name="文本框 41">
              <a:extLst>
                <a:ext uri="{FF2B5EF4-FFF2-40B4-BE49-F238E27FC236}">
                  <a16:creationId xmlns:a16="http://schemas.microsoft.com/office/drawing/2014/main" id="{5927735E-9258-42D8-9AF4-459143D14FB0}"/>
                </a:ext>
              </a:extLst>
            </p:cNvPr>
            <p:cNvSpPr txBox="1"/>
            <p:nvPr/>
          </p:nvSpPr>
          <p:spPr>
            <a:xfrm>
              <a:off x="5935132" y="2887133"/>
              <a:ext cx="2675467" cy="369332"/>
            </a:xfrm>
            <a:prstGeom prst="rect">
              <a:avLst/>
            </a:prstGeom>
            <a:noFill/>
          </p:spPr>
          <p:txBody>
            <a:bodyPr wrap="square" rtlCol="0">
              <a:spAutoFit/>
            </a:bodyPr>
            <a:lstStyle/>
            <a:p>
              <a:r>
                <a:rPr lang="en-US" altLang="zh-CN" dirty="0"/>
                <a:t>z:</a:t>
              </a:r>
              <a:r>
                <a:rPr lang="zh-CN" altLang="en-US" dirty="0"/>
                <a:t>合并输出的数量</a:t>
              </a:r>
            </a:p>
          </p:txBody>
        </p:sp>
      </p:grpSp>
    </p:spTree>
    <p:extLst>
      <p:ext uri="{BB962C8B-B14F-4D97-AF65-F5344CB8AC3E}">
        <p14:creationId xmlns:p14="http://schemas.microsoft.com/office/powerpoint/2010/main" val="3236604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CF05C353-B53B-4101-99BF-9E95929BCEDF}"/>
              </a:ext>
            </a:extLst>
          </p:cNvPr>
          <p:cNvPicPr>
            <a:picLocks noChangeAspect="1"/>
          </p:cNvPicPr>
          <p:nvPr/>
        </p:nvPicPr>
        <p:blipFill>
          <a:blip r:embed="rId2"/>
          <a:stretch>
            <a:fillRect/>
          </a:stretch>
        </p:blipFill>
        <p:spPr>
          <a:xfrm>
            <a:off x="8132870" y="3723849"/>
            <a:ext cx="2828925" cy="742950"/>
          </a:xfrm>
          <a:prstGeom prst="rect">
            <a:avLst/>
          </a:prstGeom>
        </p:spPr>
      </p:pic>
      <p:sp>
        <p:nvSpPr>
          <p:cNvPr id="16" name="矩形 15">
            <a:extLst>
              <a:ext uri="{FF2B5EF4-FFF2-40B4-BE49-F238E27FC236}">
                <a16:creationId xmlns:a16="http://schemas.microsoft.com/office/drawing/2014/main" id="{FFE2B218-555A-486F-A26E-D7493667E74E}"/>
              </a:ext>
            </a:extLst>
          </p:cNvPr>
          <p:cNvSpPr/>
          <p:nvPr/>
        </p:nvSpPr>
        <p:spPr>
          <a:xfrm>
            <a:off x="7652503" y="6019800"/>
            <a:ext cx="3867984"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F89B823E-AD34-4AC0-929A-866589AB702E}"/>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5" name="标题 1">
            <a:extLst>
              <a:ext uri="{FF2B5EF4-FFF2-40B4-BE49-F238E27FC236}">
                <a16:creationId xmlns:a16="http://schemas.microsoft.com/office/drawing/2014/main" id="{D317E89D-3118-4B3B-9D66-1D5CF69DEAD5}"/>
              </a:ext>
            </a:extLst>
          </p:cNvPr>
          <p:cNvSpPr>
            <a:spLocks noGrp="1"/>
          </p:cNvSpPr>
          <p:nvPr>
            <p:ph type="title"/>
          </p:nvPr>
        </p:nvSpPr>
        <p:spPr>
          <a:xfrm>
            <a:off x="669925" y="0"/>
            <a:ext cx="10850563" cy="1028700"/>
          </a:xfrm>
        </p:spPr>
        <p:txBody>
          <a:bodyPr/>
          <a:lstStyle/>
          <a:p>
            <a:r>
              <a:rPr lang="zh-CN" altLang="en-US" dirty="0"/>
              <a:t>趋势预测</a:t>
            </a:r>
            <a:r>
              <a:rPr lang="en-US" altLang="zh-CN" dirty="0"/>
              <a:t>——IGCN——</a:t>
            </a:r>
            <a:r>
              <a:rPr lang="zh-CN" altLang="en-US" dirty="0"/>
              <a:t>捕获股票市场特征</a:t>
            </a:r>
            <a:r>
              <a:rPr lang="en-US" altLang="zh-CN" dirty="0"/>
              <a:t>(</a:t>
            </a:r>
            <a:r>
              <a:rPr lang="zh-CN" altLang="en-US" dirty="0"/>
              <a:t>第二步）</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8ECFABA-5417-4B54-8A7C-E3990C583336}"/>
                  </a:ext>
                </a:extLst>
              </p:cNvPr>
              <p:cNvSpPr txBox="1"/>
              <p:nvPr/>
            </p:nvSpPr>
            <p:spPr>
              <a:xfrm>
                <a:off x="669923" y="1295402"/>
                <a:ext cx="11378143" cy="897465"/>
              </a:xfrm>
              <a:prstGeom prst="rect">
                <a:avLst/>
              </a:prstGeom>
              <a:noFill/>
            </p:spPr>
            <p:txBody>
              <a:bodyPr wrap="square" rtlCol="0">
                <a:spAutoFit/>
              </a:bodyPr>
              <a:lstStyle/>
              <a:p>
                <a:pPr>
                  <a:lnSpc>
                    <a:spcPct val="150000"/>
                  </a:lnSpc>
                </a:pPr>
                <a:r>
                  <a:rPr lang="zh-CN" altLang="en-US" dirty="0"/>
                  <a:t>基于</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𝑛𝑒𝑤</m:t>
                        </m:r>
                      </m:sub>
                      <m:sup>
                        <m:r>
                          <a:rPr lang="en-US" altLang="zh-CN" b="0" i="1" smtClean="0">
                            <a:latin typeface="Cambria Math" panose="02040503050406030204" pitchFamily="18" charset="0"/>
                          </a:rPr>
                          <m:t>𝑡</m:t>
                        </m:r>
                      </m:sup>
                    </m:sSubSup>
                  </m:oMath>
                </a14:m>
                <a:r>
                  <a:rPr lang="zh-CN" altLang="en-US" dirty="0"/>
                  <a:t>，利用了六个层</a:t>
                </a:r>
                <a:r>
                  <a:rPr lang="en-US" altLang="zh-CN" dirty="0"/>
                  <a:t>convolutional layer, max pooling layer, two dropout layers (0.25, 0.5), fully connected layer and output layer</a:t>
                </a:r>
                <a:r>
                  <a:rPr lang="zh-CN" altLang="en-US" dirty="0"/>
                  <a:t>获取股票市场特征。</a:t>
                </a:r>
              </a:p>
            </p:txBody>
          </p:sp>
        </mc:Choice>
        <mc:Fallback xmlns="">
          <p:sp>
            <p:nvSpPr>
              <p:cNvPr id="2" name="文本框 1">
                <a:extLst>
                  <a:ext uri="{FF2B5EF4-FFF2-40B4-BE49-F238E27FC236}">
                    <a16:creationId xmlns:a16="http://schemas.microsoft.com/office/drawing/2014/main" id="{98ECFABA-5417-4B54-8A7C-E3990C583336}"/>
                  </a:ext>
                </a:extLst>
              </p:cNvPr>
              <p:cNvSpPr txBox="1">
                <a:spLocks noRot="1" noChangeAspect="1" noMove="1" noResize="1" noEditPoints="1" noAdjustHandles="1" noChangeArrowheads="1" noChangeShapeType="1" noTextEdit="1"/>
              </p:cNvSpPr>
              <p:nvPr/>
            </p:nvSpPr>
            <p:spPr>
              <a:xfrm>
                <a:off x="669923" y="1295402"/>
                <a:ext cx="11378143" cy="897465"/>
              </a:xfrm>
              <a:prstGeom prst="rect">
                <a:avLst/>
              </a:prstGeom>
              <a:blipFill>
                <a:blip r:embed="rId3"/>
                <a:stretch>
                  <a:fillRect l="-482" r="-375" b="-6803"/>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7CC943F4-55E3-4A23-8305-A2E562E91A5A}"/>
              </a:ext>
            </a:extLst>
          </p:cNvPr>
          <p:cNvPicPr>
            <a:picLocks noChangeAspect="1"/>
          </p:cNvPicPr>
          <p:nvPr/>
        </p:nvPicPr>
        <p:blipFill rotWithShape="1">
          <a:blip r:embed="rId4"/>
          <a:srcRect l="50563" r="132" b="13291"/>
          <a:stretch/>
        </p:blipFill>
        <p:spPr>
          <a:xfrm>
            <a:off x="510580" y="2192867"/>
            <a:ext cx="7113533" cy="4528614"/>
          </a:xfrm>
          <a:prstGeom prst="rect">
            <a:avLst/>
          </a:prstGeom>
          <a:ln>
            <a:solidFill>
              <a:schemeClr val="accent1">
                <a:lumMod val="60000"/>
                <a:lumOff val="40000"/>
              </a:schemeClr>
            </a:solidFill>
          </a:ln>
        </p:spPr>
      </p:pic>
      <p:sp>
        <p:nvSpPr>
          <p:cNvPr id="15" name="矩形 14">
            <a:extLst>
              <a:ext uri="{FF2B5EF4-FFF2-40B4-BE49-F238E27FC236}">
                <a16:creationId xmlns:a16="http://schemas.microsoft.com/office/drawing/2014/main" id="{6DAE66FE-73E6-48B9-B132-8F697BE3D5D8}"/>
              </a:ext>
            </a:extLst>
          </p:cNvPr>
          <p:cNvSpPr/>
          <p:nvPr/>
        </p:nvSpPr>
        <p:spPr>
          <a:xfrm>
            <a:off x="558800" y="5943600"/>
            <a:ext cx="21336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868F2152-6B87-4B2A-995E-B0B30F0240E0}"/>
              </a:ext>
            </a:extLst>
          </p:cNvPr>
          <p:cNvPicPr>
            <a:picLocks noChangeAspect="1"/>
          </p:cNvPicPr>
          <p:nvPr/>
        </p:nvPicPr>
        <p:blipFill>
          <a:blip r:embed="rId5"/>
          <a:stretch>
            <a:fillRect/>
          </a:stretch>
        </p:blipFill>
        <p:spPr>
          <a:xfrm>
            <a:off x="3327222" y="3640666"/>
            <a:ext cx="1236311" cy="364067"/>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06BBBD8-D80A-4A70-A969-089A0734D2AE}"/>
                  </a:ext>
                </a:extLst>
              </p:cNvPr>
              <p:cNvSpPr txBox="1"/>
              <p:nvPr/>
            </p:nvSpPr>
            <p:spPr>
              <a:xfrm>
                <a:off x="7902097" y="3034346"/>
                <a:ext cx="3867984" cy="1212640"/>
              </a:xfrm>
              <a:prstGeom prst="rect">
                <a:avLst/>
              </a:prstGeom>
              <a:noFill/>
            </p:spPr>
            <p:txBody>
              <a:bodyPr wrap="square" rtlCol="0">
                <a:spAutoFit/>
              </a:bodyPr>
              <a:lstStyle/>
              <a:p>
                <a:r>
                  <a:rPr lang="zh-CN" altLang="en-US" dirty="0"/>
                  <a:t>全连接层：</a:t>
                </a:r>
                <a:endParaRPr lang="en-US" altLang="zh-CN" dirty="0"/>
              </a:p>
              <a:p>
                <a:r>
                  <a:rPr lang="zh-CN" altLang="en-US" dirty="0"/>
                  <a:t>假定</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𝐻</m:t>
                        </m:r>
                      </m:e>
                      <m:sup>
                        <m:r>
                          <m:rPr>
                            <m:sty m:val="p"/>
                          </m:rPr>
                          <a:rPr lang="en-US" altLang="zh-CN" i="1">
                            <a:latin typeface="Cambria Math" panose="02040503050406030204" pitchFamily="18" charset="0"/>
                          </a:rPr>
                          <m:t>h</m:t>
                        </m:r>
                      </m:sup>
                    </m:sSup>
                  </m:oMath>
                </a14:m>
                <a:r>
                  <a:rPr lang="zh-CN" altLang="en-US" dirty="0"/>
                  <a:t>是输入矩阵，</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𝑊</m:t>
                        </m:r>
                      </m:e>
                      <m:sup>
                        <m:r>
                          <m:rPr>
                            <m:sty m:val="p"/>
                          </m:rPr>
                          <a:rPr lang="en-US" altLang="zh-CN" i="1">
                            <a:latin typeface="Cambria Math" panose="02040503050406030204" pitchFamily="18" charset="0"/>
                          </a:rPr>
                          <m:t>h</m:t>
                        </m:r>
                      </m:sup>
                    </m:sSup>
                  </m:oMath>
                </a14:m>
                <a:r>
                  <a:rPr lang="zh-CN" altLang="en-US" dirty="0"/>
                  <a:t>是权重矩阵</a:t>
                </a:r>
                <a:r>
                  <a:rPr lang="en-US" altLang="zh-CN" dirty="0"/>
                  <a:t>,</a:t>
                </a:r>
              </a:p>
              <a:p>
                <a:r>
                  <a:rPr lang="en-US" altLang="zh-CN" dirty="0"/>
                  <a:t>b</a:t>
                </a:r>
                <a:r>
                  <a:rPr lang="zh-CN" altLang="en-US" dirty="0"/>
                  <a:t>是</a:t>
                </a:r>
                <a:r>
                  <a:rPr lang="en-US" altLang="zh-CN" dirty="0"/>
                  <a:t>bias parameter</a:t>
                </a:r>
                <a:r>
                  <a:rPr lang="zh-CN" altLang="en-US" dirty="0"/>
                  <a:t>，输出可以表示为：</a:t>
                </a:r>
              </a:p>
            </p:txBody>
          </p:sp>
        </mc:Choice>
        <mc:Fallback xmlns="">
          <p:sp>
            <p:nvSpPr>
              <p:cNvPr id="20" name="文本框 19">
                <a:extLst>
                  <a:ext uri="{FF2B5EF4-FFF2-40B4-BE49-F238E27FC236}">
                    <a16:creationId xmlns:a16="http://schemas.microsoft.com/office/drawing/2014/main" id="{806BBBD8-D80A-4A70-A969-089A0734D2AE}"/>
                  </a:ext>
                </a:extLst>
              </p:cNvPr>
              <p:cNvSpPr txBox="1">
                <a:spLocks noRot="1" noChangeAspect="1" noMove="1" noResize="1" noEditPoints="1" noAdjustHandles="1" noChangeArrowheads="1" noChangeShapeType="1" noTextEdit="1"/>
              </p:cNvSpPr>
              <p:nvPr/>
            </p:nvSpPr>
            <p:spPr>
              <a:xfrm>
                <a:off x="7902097" y="3034346"/>
                <a:ext cx="3867984" cy="1212640"/>
              </a:xfrm>
              <a:prstGeom prst="rect">
                <a:avLst/>
              </a:prstGeom>
              <a:blipFill>
                <a:blip r:embed="rId6"/>
                <a:stretch>
                  <a:fillRect l="-1260" t="-3015" r="-1260" b="-7035"/>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8404941C-F82B-4DD5-ACD5-45D542884FC5}"/>
              </a:ext>
            </a:extLst>
          </p:cNvPr>
          <p:cNvPicPr>
            <a:picLocks noChangeAspect="1"/>
          </p:cNvPicPr>
          <p:nvPr/>
        </p:nvPicPr>
        <p:blipFill>
          <a:blip r:embed="rId7"/>
          <a:stretch>
            <a:fillRect/>
          </a:stretch>
        </p:blipFill>
        <p:spPr>
          <a:xfrm>
            <a:off x="5377919" y="6189965"/>
            <a:ext cx="981075" cy="466725"/>
          </a:xfrm>
          <a:prstGeom prst="rect">
            <a:avLst/>
          </a:prstGeom>
        </p:spPr>
      </p:pic>
    </p:spTree>
    <p:extLst>
      <p:ext uri="{BB962C8B-B14F-4D97-AF65-F5344CB8AC3E}">
        <p14:creationId xmlns:p14="http://schemas.microsoft.com/office/powerpoint/2010/main" val="1412044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0220F-3FED-473E-BF27-B04F9F182F69}"/>
              </a:ext>
            </a:extLst>
          </p:cNvPr>
          <p:cNvSpPr>
            <a:spLocks noGrp="1"/>
          </p:cNvSpPr>
          <p:nvPr>
            <p:ph type="title"/>
          </p:nvPr>
        </p:nvSpPr>
        <p:spPr/>
        <p:txBody>
          <a:bodyPr/>
          <a:lstStyle/>
          <a:p>
            <a:r>
              <a:rPr lang="zh-CN" altLang="en-US" dirty="0"/>
              <a:t>趋势预测</a:t>
            </a:r>
            <a:r>
              <a:rPr lang="en-US" altLang="zh-CN" dirty="0"/>
              <a:t>—— Dual-CNN</a:t>
            </a:r>
            <a:endParaRPr lang="zh-CN" altLang="en-US" dirty="0"/>
          </a:p>
        </p:txBody>
      </p:sp>
      <p:sp>
        <p:nvSpPr>
          <p:cNvPr id="3" name="页脚占位符 2">
            <a:extLst>
              <a:ext uri="{FF2B5EF4-FFF2-40B4-BE49-F238E27FC236}">
                <a16:creationId xmlns:a16="http://schemas.microsoft.com/office/drawing/2014/main" id="{F25A8FE9-3CD0-4052-BE50-5D1C95D391D5}"/>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BB9608EE-B926-4DE9-B937-E88BF8A1E7E6}"/>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pic>
        <p:nvPicPr>
          <p:cNvPr id="6" name="图片 5">
            <a:extLst>
              <a:ext uri="{FF2B5EF4-FFF2-40B4-BE49-F238E27FC236}">
                <a16:creationId xmlns:a16="http://schemas.microsoft.com/office/drawing/2014/main" id="{22E383E8-474B-49DA-915C-B81917C71B36}"/>
              </a:ext>
            </a:extLst>
          </p:cNvPr>
          <p:cNvPicPr>
            <a:picLocks noChangeAspect="1"/>
          </p:cNvPicPr>
          <p:nvPr/>
        </p:nvPicPr>
        <p:blipFill>
          <a:blip r:embed="rId2"/>
          <a:stretch>
            <a:fillRect/>
          </a:stretch>
        </p:blipFill>
        <p:spPr>
          <a:xfrm>
            <a:off x="-795" y="969281"/>
            <a:ext cx="12192000" cy="6430586"/>
          </a:xfrm>
          <a:prstGeom prst="rect">
            <a:avLst/>
          </a:prstGeom>
        </p:spPr>
      </p:pic>
      <p:sp>
        <p:nvSpPr>
          <p:cNvPr id="7" name="文本框 6">
            <a:extLst>
              <a:ext uri="{FF2B5EF4-FFF2-40B4-BE49-F238E27FC236}">
                <a16:creationId xmlns:a16="http://schemas.microsoft.com/office/drawing/2014/main" id="{7480B078-D0BB-4F75-8EC0-64C2D0653871}"/>
              </a:ext>
            </a:extLst>
          </p:cNvPr>
          <p:cNvSpPr txBox="1"/>
          <p:nvPr/>
        </p:nvSpPr>
        <p:spPr>
          <a:xfrm>
            <a:off x="5293895" y="567892"/>
            <a:ext cx="5274644" cy="369332"/>
          </a:xfrm>
          <a:prstGeom prst="rect">
            <a:avLst/>
          </a:prstGeom>
          <a:noFill/>
        </p:spPr>
        <p:txBody>
          <a:bodyPr wrap="square" rtlCol="0">
            <a:spAutoFit/>
          </a:bodyPr>
          <a:lstStyle/>
          <a:p>
            <a:r>
              <a:rPr lang="zh-CN" altLang="en-US" dirty="0"/>
              <a:t>根据交易数据图像和技术指标得到个股特征</a:t>
            </a:r>
          </a:p>
        </p:txBody>
      </p:sp>
      <p:sp>
        <p:nvSpPr>
          <p:cNvPr id="8" name="文本框 7">
            <a:extLst>
              <a:ext uri="{FF2B5EF4-FFF2-40B4-BE49-F238E27FC236}">
                <a16:creationId xmlns:a16="http://schemas.microsoft.com/office/drawing/2014/main" id="{F8EBDA45-7CE5-4EB9-98A8-579FB483FDE8}"/>
              </a:ext>
            </a:extLst>
          </p:cNvPr>
          <p:cNvSpPr txBox="1"/>
          <p:nvPr/>
        </p:nvSpPr>
        <p:spPr>
          <a:xfrm>
            <a:off x="567890" y="1328286"/>
            <a:ext cx="866273" cy="369332"/>
          </a:xfrm>
          <a:prstGeom prst="rect">
            <a:avLst/>
          </a:prstGeom>
          <a:noFill/>
        </p:spPr>
        <p:txBody>
          <a:bodyPr wrap="square" rtlCol="0">
            <a:spAutoFit/>
          </a:bodyPr>
          <a:lstStyle/>
          <a:p>
            <a:r>
              <a:rPr lang="en-US" altLang="zh-CN" dirty="0"/>
              <a:t>9</a:t>
            </a:r>
            <a:r>
              <a:rPr lang="zh-CN" altLang="en-US" dirty="0"/>
              <a:t>个层</a:t>
            </a:r>
          </a:p>
        </p:txBody>
      </p:sp>
      <p:pic>
        <p:nvPicPr>
          <p:cNvPr id="11" name="图片 10">
            <a:extLst>
              <a:ext uri="{FF2B5EF4-FFF2-40B4-BE49-F238E27FC236}">
                <a16:creationId xmlns:a16="http://schemas.microsoft.com/office/drawing/2014/main" id="{3546BFF7-8686-4C9F-BA66-AECDB4E30625}"/>
              </a:ext>
            </a:extLst>
          </p:cNvPr>
          <p:cNvPicPr>
            <a:picLocks noChangeAspect="1"/>
          </p:cNvPicPr>
          <p:nvPr/>
        </p:nvPicPr>
        <p:blipFill>
          <a:blip r:embed="rId3"/>
          <a:stretch>
            <a:fillRect/>
          </a:stretch>
        </p:blipFill>
        <p:spPr>
          <a:xfrm>
            <a:off x="4295775" y="1845580"/>
            <a:ext cx="1028700" cy="304800"/>
          </a:xfrm>
          <a:prstGeom prst="rect">
            <a:avLst/>
          </a:prstGeom>
        </p:spPr>
      </p:pic>
      <p:pic>
        <p:nvPicPr>
          <p:cNvPr id="13" name="图片 12">
            <a:extLst>
              <a:ext uri="{FF2B5EF4-FFF2-40B4-BE49-F238E27FC236}">
                <a16:creationId xmlns:a16="http://schemas.microsoft.com/office/drawing/2014/main" id="{FA7F9AED-B4F7-4D20-BDBC-D6991024C71B}"/>
              </a:ext>
            </a:extLst>
          </p:cNvPr>
          <p:cNvPicPr>
            <a:picLocks noChangeAspect="1"/>
          </p:cNvPicPr>
          <p:nvPr/>
        </p:nvPicPr>
        <p:blipFill>
          <a:blip r:embed="rId4"/>
          <a:stretch>
            <a:fillRect/>
          </a:stretch>
        </p:blipFill>
        <p:spPr>
          <a:xfrm>
            <a:off x="7431577" y="1697618"/>
            <a:ext cx="1179022" cy="350520"/>
          </a:xfrm>
          <a:prstGeom prst="rect">
            <a:avLst/>
          </a:prstGeom>
        </p:spPr>
      </p:pic>
      <p:pic>
        <p:nvPicPr>
          <p:cNvPr id="15" name="图片 14">
            <a:extLst>
              <a:ext uri="{FF2B5EF4-FFF2-40B4-BE49-F238E27FC236}">
                <a16:creationId xmlns:a16="http://schemas.microsoft.com/office/drawing/2014/main" id="{F1811731-A755-4CBF-ADE7-49AF6EC9DD49}"/>
              </a:ext>
            </a:extLst>
          </p:cNvPr>
          <p:cNvPicPr>
            <a:picLocks noChangeAspect="1"/>
          </p:cNvPicPr>
          <p:nvPr/>
        </p:nvPicPr>
        <p:blipFill rotWithShape="1">
          <a:blip r:embed="rId5"/>
          <a:srcRect l="72670" t="-2072" r="920" b="5008"/>
          <a:stretch/>
        </p:blipFill>
        <p:spPr>
          <a:xfrm>
            <a:off x="9683015" y="3843678"/>
            <a:ext cx="775642" cy="294053"/>
          </a:xfrm>
          <a:prstGeom prst="rect">
            <a:avLst/>
          </a:prstGeom>
        </p:spPr>
      </p:pic>
      <p:pic>
        <p:nvPicPr>
          <p:cNvPr id="19" name="图片 18">
            <a:extLst>
              <a:ext uri="{FF2B5EF4-FFF2-40B4-BE49-F238E27FC236}">
                <a16:creationId xmlns:a16="http://schemas.microsoft.com/office/drawing/2014/main" id="{C089B014-34EC-48A2-9493-13C7AC58C217}"/>
              </a:ext>
            </a:extLst>
          </p:cNvPr>
          <p:cNvPicPr>
            <a:picLocks noChangeAspect="1"/>
          </p:cNvPicPr>
          <p:nvPr/>
        </p:nvPicPr>
        <p:blipFill>
          <a:blip r:embed="rId6"/>
          <a:stretch>
            <a:fillRect/>
          </a:stretch>
        </p:blipFill>
        <p:spPr>
          <a:xfrm>
            <a:off x="3436217" y="4302832"/>
            <a:ext cx="2569947" cy="314861"/>
          </a:xfrm>
          <a:prstGeom prst="rect">
            <a:avLst/>
          </a:prstGeom>
        </p:spPr>
      </p:pic>
      <p:pic>
        <p:nvPicPr>
          <p:cNvPr id="21" name="图片 20">
            <a:extLst>
              <a:ext uri="{FF2B5EF4-FFF2-40B4-BE49-F238E27FC236}">
                <a16:creationId xmlns:a16="http://schemas.microsoft.com/office/drawing/2014/main" id="{8AA71013-A8FE-4FB2-99C0-EB0E79A53D6F}"/>
              </a:ext>
            </a:extLst>
          </p:cNvPr>
          <p:cNvPicPr>
            <a:picLocks noChangeAspect="1"/>
          </p:cNvPicPr>
          <p:nvPr/>
        </p:nvPicPr>
        <p:blipFill>
          <a:blip r:embed="rId7"/>
          <a:stretch>
            <a:fillRect/>
          </a:stretch>
        </p:blipFill>
        <p:spPr>
          <a:xfrm>
            <a:off x="7238899" y="4392668"/>
            <a:ext cx="1371700" cy="374100"/>
          </a:xfrm>
          <a:prstGeom prst="rect">
            <a:avLst/>
          </a:prstGeom>
        </p:spPr>
      </p:pic>
      <p:pic>
        <p:nvPicPr>
          <p:cNvPr id="23" name="图片 22">
            <a:extLst>
              <a:ext uri="{FF2B5EF4-FFF2-40B4-BE49-F238E27FC236}">
                <a16:creationId xmlns:a16="http://schemas.microsoft.com/office/drawing/2014/main" id="{17451FCB-654D-4458-ADF2-01EAD3AA84E3}"/>
              </a:ext>
            </a:extLst>
          </p:cNvPr>
          <p:cNvPicPr>
            <a:picLocks noChangeAspect="1"/>
          </p:cNvPicPr>
          <p:nvPr/>
        </p:nvPicPr>
        <p:blipFill>
          <a:blip r:embed="rId8"/>
          <a:stretch>
            <a:fillRect/>
          </a:stretch>
        </p:blipFill>
        <p:spPr>
          <a:xfrm>
            <a:off x="8770419" y="4340274"/>
            <a:ext cx="1179022" cy="336863"/>
          </a:xfrm>
          <a:prstGeom prst="rect">
            <a:avLst/>
          </a:prstGeom>
        </p:spPr>
      </p:pic>
      <p:pic>
        <p:nvPicPr>
          <p:cNvPr id="25" name="图片 24">
            <a:extLst>
              <a:ext uri="{FF2B5EF4-FFF2-40B4-BE49-F238E27FC236}">
                <a16:creationId xmlns:a16="http://schemas.microsoft.com/office/drawing/2014/main" id="{1464F78F-31A6-4C44-8DEA-08D2112B9132}"/>
              </a:ext>
            </a:extLst>
          </p:cNvPr>
          <p:cNvPicPr>
            <a:picLocks noChangeAspect="1"/>
          </p:cNvPicPr>
          <p:nvPr/>
        </p:nvPicPr>
        <p:blipFill>
          <a:blip r:embed="rId9"/>
          <a:stretch>
            <a:fillRect/>
          </a:stretch>
        </p:blipFill>
        <p:spPr>
          <a:xfrm>
            <a:off x="10612834" y="6618290"/>
            <a:ext cx="828675" cy="304800"/>
          </a:xfrm>
          <a:prstGeom prst="rect">
            <a:avLst/>
          </a:prstGeom>
        </p:spPr>
      </p:pic>
      <p:pic>
        <p:nvPicPr>
          <p:cNvPr id="27" name="图片 26">
            <a:extLst>
              <a:ext uri="{FF2B5EF4-FFF2-40B4-BE49-F238E27FC236}">
                <a16:creationId xmlns:a16="http://schemas.microsoft.com/office/drawing/2014/main" id="{2AD6F0A7-E3CC-4EE3-BF87-3C7C01F47D43}"/>
              </a:ext>
            </a:extLst>
          </p:cNvPr>
          <p:cNvPicPr>
            <a:picLocks noChangeAspect="1"/>
          </p:cNvPicPr>
          <p:nvPr/>
        </p:nvPicPr>
        <p:blipFill rotWithShape="1">
          <a:blip r:embed="rId10"/>
          <a:srcRect l="68409" t="12830"/>
          <a:stretch/>
        </p:blipFill>
        <p:spPr>
          <a:xfrm>
            <a:off x="11198757" y="6083763"/>
            <a:ext cx="992448" cy="265018"/>
          </a:xfrm>
          <a:prstGeom prst="rect">
            <a:avLst/>
          </a:prstGeom>
        </p:spPr>
      </p:pic>
    </p:spTree>
    <p:extLst>
      <p:ext uri="{BB962C8B-B14F-4D97-AF65-F5344CB8AC3E}">
        <p14:creationId xmlns:p14="http://schemas.microsoft.com/office/powerpoint/2010/main" val="2904498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BCF19A6A-AB39-40BA-B4AF-A3233FA3A8FA}"/>
              </a:ext>
            </a:extLst>
          </p:cNvPr>
          <p:cNvPicPr>
            <a:picLocks noChangeAspect="1"/>
          </p:cNvPicPr>
          <p:nvPr/>
        </p:nvPicPr>
        <p:blipFill>
          <a:blip r:embed="rId2"/>
          <a:stretch>
            <a:fillRect/>
          </a:stretch>
        </p:blipFill>
        <p:spPr>
          <a:xfrm>
            <a:off x="7199696" y="3016182"/>
            <a:ext cx="781050" cy="314325"/>
          </a:xfrm>
          <a:prstGeom prst="rect">
            <a:avLst/>
          </a:prstGeom>
        </p:spPr>
      </p:pic>
      <p:sp>
        <p:nvSpPr>
          <p:cNvPr id="26" name="矩形 25">
            <a:extLst>
              <a:ext uri="{FF2B5EF4-FFF2-40B4-BE49-F238E27FC236}">
                <a16:creationId xmlns:a16="http://schemas.microsoft.com/office/drawing/2014/main" id="{C3529CD8-0D00-428E-9C58-03E59502CAB9}"/>
              </a:ext>
            </a:extLst>
          </p:cNvPr>
          <p:cNvSpPr/>
          <p:nvPr/>
        </p:nvSpPr>
        <p:spPr>
          <a:xfrm>
            <a:off x="519764" y="5883569"/>
            <a:ext cx="11126804" cy="501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0152D36-0ADF-462A-A073-FB0B1DC4EF0D}"/>
              </a:ext>
            </a:extLst>
          </p:cNvPr>
          <p:cNvSpPr>
            <a:spLocks noGrp="1"/>
          </p:cNvSpPr>
          <p:nvPr>
            <p:ph type="title"/>
          </p:nvPr>
        </p:nvSpPr>
        <p:spPr/>
        <p:txBody>
          <a:bodyPr/>
          <a:lstStyle/>
          <a:p>
            <a:r>
              <a:rPr lang="zh-CN" altLang="en-US" dirty="0"/>
              <a:t>趋势预测</a:t>
            </a:r>
            <a:r>
              <a:rPr lang="en-US" altLang="zh-CN" dirty="0"/>
              <a:t>—— GC–CNN</a:t>
            </a:r>
            <a:endParaRPr lang="zh-CN" altLang="en-US" dirty="0"/>
          </a:p>
        </p:txBody>
      </p:sp>
      <p:sp>
        <p:nvSpPr>
          <p:cNvPr id="4" name="灯片编号占位符 3">
            <a:extLst>
              <a:ext uri="{FF2B5EF4-FFF2-40B4-BE49-F238E27FC236}">
                <a16:creationId xmlns:a16="http://schemas.microsoft.com/office/drawing/2014/main" id="{75641F1B-9719-4AF7-95D6-9D7804C9EFF3}"/>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pic>
        <p:nvPicPr>
          <p:cNvPr id="6" name="图片 5">
            <a:extLst>
              <a:ext uri="{FF2B5EF4-FFF2-40B4-BE49-F238E27FC236}">
                <a16:creationId xmlns:a16="http://schemas.microsoft.com/office/drawing/2014/main" id="{4F4C566E-80F4-48DD-AEF2-6A809AB50A00}"/>
              </a:ext>
            </a:extLst>
          </p:cNvPr>
          <p:cNvPicPr>
            <a:picLocks noChangeAspect="1"/>
          </p:cNvPicPr>
          <p:nvPr/>
        </p:nvPicPr>
        <p:blipFill rotWithShape="1">
          <a:blip r:embed="rId3"/>
          <a:srcRect l="68409" t="12830"/>
          <a:stretch/>
        </p:blipFill>
        <p:spPr>
          <a:xfrm>
            <a:off x="794787" y="2379008"/>
            <a:ext cx="2228914" cy="595197"/>
          </a:xfrm>
          <a:prstGeom prst="rect">
            <a:avLst/>
          </a:prstGeom>
        </p:spPr>
      </p:pic>
      <p:pic>
        <p:nvPicPr>
          <p:cNvPr id="7" name="图片 6">
            <a:extLst>
              <a:ext uri="{FF2B5EF4-FFF2-40B4-BE49-F238E27FC236}">
                <a16:creationId xmlns:a16="http://schemas.microsoft.com/office/drawing/2014/main" id="{9145BF15-77BC-47B5-BE34-E1D1583EBB5B}"/>
              </a:ext>
            </a:extLst>
          </p:cNvPr>
          <p:cNvPicPr>
            <a:picLocks noChangeAspect="1"/>
          </p:cNvPicPr>
          <p:nvPr/>
        </p:nvPicPr>
        <p:blipFill>
          <a:blip r:embed="rId4"/>
          <a:stretch>
            <a:fillRect/>
          </a:stretch>
        </p:blipFill>
        <p:spPr>
          <a:xfrm>
            <a:off x="794787" y="1545616"/>
            <a:ext cx="1457525" cy="693386"/>
          </a:xfrm>
          <a:prstGeom prst="rect">
            <a:avLst/>
          </a:prstGeom>
        </p:spPr>
      </p:pic>
      <p:pic>
        <p:nvPicPr>
          <p:cNvPr id="12" name="图片 11">
            <a:extLst>
              <a:ext uri="{FF2B5EF4-FFF2-40B4-BE49-F238E27FC236}">
                <a16:creationId xmlns:a16="http://schemas.microsoft.com/office/drawing/2014/main" id="{597B9CD0-3F1B-44C3-A0C7-A461C8F35880}"/>
              </a:ext>
            </a:extLst>
          </p:cNvPr>
          <p:cNvPicPr>
            <a:picLocks noChangeAspect="1"/>
          </p:cNvPicPr>
          <p:nvPr/>
        </p:nvPicPr>
        <p:blipFill>
          <a:blip r:embed="rId5"/>
          <a:stretch>
            <a:fillRect/>
          </a:stretch>
        </p:blipFill>
        <p:spPr>
          <a:xfrm>
            <a:off x="5071912" y="1829427"/>
            <a:ext cx="3936512" cy="549578"/>
          </a:xfrm>
          <a:prstGeom prst="rect">
            <a:avLst/>
          </a:prstGeom>
        </p:spPr>
      </p:pic>
      <p:sp>
        <p:nvSpPr>
          <p:cNvPr id="13" name="加号 12">
            <a:extLst>
              <a:ext uri="{FF2B5EF4-FFF2-40B4-BE49-F238E27FC236}">
                <a16:creationId xmlns:a16="http://schemas.microsoft.com/office/drawing/2014/main" id="{067DCBF3-3494-4C01-B819-88DD7D25AAC0}"/>
              </a:ext>
            </a:extLst>
          </p:cNvPr>
          <p:cNvSpPr/>
          <p:nvPr/>
        </p:nvSpPr>
        <p:spPr>
          <a:xfrm>
            <a:off x="1395663" y="2130439"/>
            <a:ext cx="375385" cy="320319"/>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弧形 14">
            <a:extLst>
              <a:ext uri="{FF2B5EF4-FFF2-40B4-BE49-F238E27FC236}">
                <a16:creationId xmlns:a16="http://schemas.microsoft.com/office/drawing/2014/main" id="{2C4F8A06-0AF4-4D2F-B7E4-8C2BC3C47C0F}"/>
              </a:ext>
            </a:extLst>
          </p:cNvPr>
          <p:cNvSpPr/>
          <p:nvPr/>
        </p:nvSpPr>
        <p:spPr>
          <a:xfrm>
            <a:off x="9346131" y="2130438"/>
            <a:ext cx="1145406" cy="3327085"/>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a:extLst>
              <a:ext uri="{FF2B5EF4-FFF2-40B4-BE49-F238E27FC236}">
                <a16:creationId xmlns:a16="http://schemas.microsoft.com/office/drawing/2014/main" id="{1B2B7D05-7A33-4B1B-B460-3E76D993890C}"/>
              </a:ext>
            </a:extLst>
          </p:cNvPr>
          <p:cNvSpPr txBox="1"/>
          <p:nvPr/>
        </p:nvSpPr>
        <p:spPr>
          <a:xfrm>
            <a:off x="10602193" y="3424648"/>
            <a:ext cx="2286034" cy="369332"/>
          </a:xfrm>
          <a:prstGeom prst="rect">
            <a:avLst/>
          </a:prstGeom>
          <a:noFill/>
        </p:spPr>
        <p:txBody>
          <a:bodyPr wrap="square" rtlCol="0">
            <a:spAutoFit/>
          </a:bodyPr>
          <a:lstStyle/>
          <a:p>
            <a:r>
              <a:rPr lang="en-US" altLang="zh-CN" dirty="0" err="1"/>
              <a:t>softmax</a:t>
            </a:r>
            <a:r>
              <a:rPr lang="zh-CN" altLang="en-US" dirty="0"/>
              <a:t>函数</a:t>
            </a:r>
          </a:p>
        </p:txBody>
      </p:sp>
      <p:sp>
        <p:nvSpPr>
          <p:cNvPr id="17" name="文本框 16">
            <a:extLst>
              <a:ext uri="{FF2B5EF4-FFF2-40B4-BE49-F238E27FC236}">
                <a16:creationId xmlns:a16="http://schemas.microsoft.com/office/drawing/2014/main" id="{D457737E-5F66-43B5-9D29-717A55139785}"/>
              </a:ext>
            </a:extLst>
          </p:cNvPr>
          <p:cNvSpPr txBox="1"/>
          <p:nvPr/>
        </p:nvSpPr>
        <p:spPr>
          <a:xfrm>
            <a:off x="7199696" y="4957898"/>
            <a:ext cx="2512194" cy="369332"/>
          </a:xfrm>
          <a:prstGeom prst="rect">
            <a:avLst/>
          </a:prstGeom>
          <a:noFill/>
        </p:spPr>
        <p:txBody>
          <a:bodyPr wrap="square" rtlCol="0">
            <a:spAutoFit/>
          </a:bodyPr>
          <a:lstStyle/>
          <a:p>
            <a:r>
              <a:rPr lang="en-US" altLang="zh-CN" dirty="0"/>
              <a:t>0</a:t>
            </a:r>
            <a:r>
              <a:rPr lang="zh-CN" altLang="en-US" dirty="0"/>
              <a:t>和</a:t>
            </a:r>
            <a:r>
              <a:rPr lang="en-US" altLang="zh-CN" dirty="0"/>
              <a:t>1</a:t>
            </a:r>
            <a:r>
              <a:rPr lang="zh-CN" altLang="en-US" dirty="0"/>
              <a:t>类的概率</a:t>
            </a:r>
          </a:p>
        </p:txBody>
      </p:sp>
      <p:sp>
        <p:nvSpPr>
          <p:cNvPr id="20" name="箭头: 左 19">
            <a:extLst>
              <a:ext uri="{FF2B5EF4-FFF2-40B4-BE49-F238E27FC236}">
                <a16:creationId xmlns:a16="http://schemas.microsoft.com/office/drawing/2014/main" id="{75B58352-7FF0-4925-A7B8-7A00C1B5E513}"/>
              </a:ext>
            </a:extLst>
          </p:cNvPr>
          <p:cNvSpPr/>
          <p:nvPr/>
        </p:nvSpPr>
        <p:spPr>
          <a:xfrm>
            <a:off x="4896052" y="5041499"/>
            <a:ext cx="1905802" cy="28573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7336ADE6-2C53-44CF-810B-C05BF69276FD}"/>
              </a:ext>
            </a:extLst>
          </p:cNvPr>
          <p:cNvSpPr/>
          <p:nvPr/>
        </p:nvSpPr>
        <p:spPr>
          <a:xfrm>
            <a:off x="3151672" y="1973170"/>
            <a:ext cx="1395664" cy="2887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7DBACB36-9B8B-496A-BEBB-98B776F62C98}"/>
              </a:ext>
            </a:extLst>
          </p:cNvPr>
          <p:cNvPicPr>
            <a:picLocks noChangeAspect="1"/>
          </p:cNvPicPr>
          <p:nvPr/>
        </p:nvPicPr>
        <p:blipFill>
          <a:blip r:embed="rId6"/>
          <a:stretch>
            <a:fillRect/>
          </a:stretch>
        </p:blipFill>
        <p:spPr>
          <a:xfrm>
            <a:off x="1997289" y="4604876"/>
            <a:ext cx="2638425" cy="1028700"/>
          </a:xfrm>
          <a:prstGeom prst="rect">
            <a:avLst/>
          </a:prstGeom>
        </p:spPr>
      </p:pic>
      <p:sp>
        <p:nvSpPr>
          <p:cNvPr id="24" name="文本框 23">
            <a:extLst>
              <a:ext uri="{FF2B5EF4-FFF2-40B4-BE49-F238E27FC236}">
                <a16:creationId xmlns:a16="http://schemas.microsoft.com/office/drawing/2014/main" id="{C69249F2-B981-47C6-821C-8C12D7435AFF}"/>
              </a:ext>
            </a:extLst>
          </p:cNvPr>
          <p:cNvSpPr txBox="1"/>
          <p:nvPr/>
        </p:nvSpPr>
        <p:spPr>
          <a:xfrm>
            <a:off x="787919" y="4889438"/>
            <a:ext cx="1303518" cy="369332"/>
          </a:xfrm>
          <a:prstGeom prst="rect">
            <a:avLst/>
          </a:prstGeom>
          <a:noFill/>
        </p:spPr>
        <p:txBody>
          <a:bodyPr wrap="square" rtlCol="0">
            <a:spAutoFit/>
          </a:bodyPr>
          <a:lstStyle/>
          <a:p>
            <a:r>
              <a:rPr lang="zh-CN" altLang="en-US" dirty="0"/>
              <a:t>最终结果</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58E424A-3D03-4C52-BFEA-7C85B13C4E56}"/>
                  </a:ext>
                </a:extLst>
              </p:cNvPr>
              <p:cNvSpPr txBox="1"/>
              <p:nvPr/>
            </p:nvSpPr>
            <p:spPr>
              <a:xfrm>
                <a:off x="836043" y="5628017"/>
                <a:ext cx="3552677" cy="947695"/>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𝑡</m:t>
                        </m:r>
                      </m:sub>
                    </m:sSub>
                  </m:oMath>
                </a14:m>
                <a:r>
                  <a:rPr lang="zh-CN" altLang="en-US" dirty="0"/>
                  <a:t>：在</a:t>
                </a:r>
                <a:r>
                  <a:rPr lang="en-US" altLang="zh-CN" dirty="0"/>
                  <a:t>t</a:t>
                </a:r>
                <a:r>
                  <a:rPr lang="zh-CN" altLang="en-US" dirty="0"/>
                  <a:t>时刻为</a:t>
                </a:r>
                <a:r>
                  <a:rPr lang="en-US" altLang="zh-CN" dirty="0"/>
                  <a:t>0</a:t>
                </a:r>
                <a:r>
                  <a:rPr lang="zh-CN" altLang="en-US" dirty="0"/>
                  <a:t>类的概率</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i="1">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oMath>
                </a14:m>
                <a:r>
                  <a:rPr lang="zh-CN" altLang="en-US" dirty="0"/>
                  <a:t>：在</a:t>
                </a:r>
                <a:r>
                  <a:rPr lang="en-US" altLang="zh-CN" dirty="0"/>
                  <a:t>t</a:t>
                </a:r>
                <a:r>
                  <a:rPr lang="zh-CN" altLang="en-US" dirty="0"/>
                  <a:t>时刻为</a:t>
                </a:r>
                <a:r>
                  <a:rPr lang="en-US" altLang="zh-CN" dirty="0"/>
                  <a:t>1</a:t>
                </a:r>
                <a:r>
                  <a:rPr lang="zh-CN" altLang="en-US" dirty="0"/>
                  <a:t>类的概率</a:t>
                </a:r>
                <a:endParaRPr lang="en-US" altLang="zh-CN" dirty="0"/>
              </a:p>
              <a:p>
                <a:r>
                  <a:rPr lang="zh-CN" altLang="en-US" dirty="0"/>
                  <a:t>类别</a:t>
                </a:r>
                <a:r>
                  <a:rPr lang="en-US" altLang="zh-CN" dirty="0"/>
                  <a:t>2</a:t>
                </a:r>
                <a:r>
                  <a:rPr lang="zh-CN" altLang="en-US" dirty="0"/>
                  <a:t>表示结果不确定</a:t>
                </a:r>
              </a:p>
            </p:txBody>
          </p:sp>
        </mc:Choice>
        <mc:Fallback xmlns="">
          <p:sp>
            <p:nvSpPr>
              <p:cNvPr id="25" name="文本框 24">
                <a:extLst>
                  <a:ext uri="{FF2B5EF4-FFF2-40B4-BE49-F238E27FC236}">
                    <a16:creationId xmlns:a16="http://schemas.microsoft.com/office/drawing/2014/main" id="{D58E424A-3D03-4C52-BFEA-7C85B13C4E56}"/>
                  </a:ext>
                </a:extLst>
              </p:cNvPr>
              <p:cNvSpPr txBox="1">
                <a:spLocks noRot="1" noChangeAspect="1" noMove="1" noResize="1" noEditPoints="1" noAdjustHandles="1" noChangeArrowheads="1" noChangeShapeType="1" noTextEdit="1"/>
              </p:cNvSpPr>
              <p:nvPr/>
            </p:nvSpPr>
            <p:spPr>
              <a:xfrm>
                <a:off x="836043" y="5628017"/>
                <a:ext cx="3552677" cy="947695"/>
              </a:xfrm>
              <a:prstGeom prst="rect">
                <a:avLst/>
              </a:prstGeom>
              <a:blipFill>
                <a:blip r:embed="rId7"/>
                <a:stretch>
                  <a:fillRect l="-1372" t="-3205" b="-8974"/>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A97E9D1F-8C73-4679-972D-28464FD4AA69}"/>
              </a:ext>
            </a:extLst>
          </p:cNvPr>
          <p:cNvGrpSpPr/>
          <p:nvPr/>
        </p:nvGrpSpPr>
        <p:grpSpPr>
          <a:xfrm>
            <a:off x="4836469" y="2728488"/>
            <a:ext cx="4399005" cy="677715"/>
            <a:chOff x="4836469" y="2728488"/>
            <a:chExt cx="4399005" cy="677715"/>
          </a:xfrm>
        </p:grpSpPr>
        <p:sp>
          <p:nvSpPr>
            <p:cNvPr id="27" name="文本框 26">
              <a:extLst>
                <a:ext uri="{FF2B5EF4-FFF2-40B4-BE49-F238E27FC236}">
                  <a16:creationId xmlns:a16="http://schemas.microsoft.com/office/drawing/2014/main" id="{93A9EBBD-76ED-484D-B91E-870E15B47374}"/>
                </a:ext>
              </a:extLst>
            </p:cNvPr>
            <p:cNvSpPr txBox="1"/>
            <p:nvPr/>
          </p:nvSpPr>
          <p:spPr>
            <a:xfrm>
              <a:off x="4836469" y="2759872"/>
              <a:ext cx="4399005" cy="646331"/>
            </a:xfrm>
            <a:prstGeom prst="rect">
              <a:avLst/>
            </a:prstGeom>
            <a:noFill/>
          </p:spPr>
          <p:txBody>
            <a:bodyPr wrap="square" rtlCol="0">
              <a:spAutoFit/>
            </a:bodyPr>
            <a:lstStyle/>
            <a:p>
              <a:r>
                <a:rPr lang="zh-CN" altLang="en-US" dirty="0"/>
                <a:t>假定                                是权重函数，</a:t>
              </a:r>
              <a:endParaRPr lang="en-US" altLang="zh-CN" dirty="0"/>
            </a:p>
            <a:p>
              <a:r>
                <a:rPr lang="en-US" altLang="zh-CN" dirty="0"/>
                <a:t>b</a:t>
              </a:r>
              <a:r>
                <a:rPr lang="zh-CN" altLang="en-US" dirty="0"/>
                <a:t>是偏差参数，输出是</a:t>
              </a:r>
            </a:p>
          </p:txBody>
        </p:sp>
        <p:pic>
          <p:nvPicPr>
            <p:cNvPr id="31" name="图片 30">
              <a:extLst>
                <a:ext uri="{FF2B5EF4-FFF2-40B4-BE49-F238E27FC236}">
                  <a16:creationId xmlns:a16="http://schemas.microsoft.com/office/drawing/2014/main" id="{93BCD427-862D-4357-B035-289FA8CAD447}"/>
                </a:ext>
              </a:extLst>
            </p:cNvPr>
            <p:cNvPicPr>
              <a:picLocks noChangeAspect="1"/>
            </p:cNvPicPr>
            <p:nvPr/>
          </p:nvPicPr>
          <p:blipFill>
            <a:blip r:embed="rId8"/>
            <a:stretch>
              <a:fillRect/>
            </a:stretch>
          </p:blipFill>
          <p:spPr>
            <a:xfrm>
              <a:off x="5458276" y="2728488"/>
              <a:ext cx="1876425" cy="323850"/>
            </a:xfrm>
            <a:prstGeom prst="rect">
              <a:avLst/>
            </a:prstGeom>
          </p:spPr>
        </p:pic>
      </p:grpSp>
      <p:pic>
        <p:nvPicPr>
          <p:cNvPr id="33" name="图片 32">
            <a:extLst>
              <a:ext uri="{FF2B5EF4-FFF2-40B4-BE49-F238E27FC236}">
                <a16:creationId xmlns:a16="http://schemas.microsoft.com/office/drawing/2014/main" id="{29641F5B-E0E7-4340-94B0-9A838D15E289}"/>
              </a:ext>
            </a:extLst>
          </p:cNvPr>
          <p:cNvPicPr>
            <a:picLocks noChangeAspect="1"/>
          </p:cNvPicPr>
          <p:nvPr/>
        </p:nvPicPr>
        <p:blipFill>
          <a:blip r:embed="rId9"/>
          <a:stretch>
            <a:fillRect/>
          </a:stretch>
        </p:blipFill>
        <p:spPr>
          <a:xfrm>
            <a:off x="4896052" y="3451798"/>
            <a:ext cx="3517140" cy="545563"/>
          </a:xfrm>
          <a:prstGeom prst="rect">
            <a:avLst/>
          </a:prstGeom>
        </p:spPr>
      </p:pic>
    </p:spTree>
    <p:extLst>
      <p:ext uri="{BB962C8B-B14F-4D97-AF65-F5344CB8AC3E}">
        <p14:creationId xmlns:p14="http://schemas.microsoft.com/office/powerpoint/2010/main" val="2039099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7FD27-693B-4444-9135-DF8B5362CE3C}"/>
              </a:ext>
            </a:extLst>
          </p:cNvPr>
          <p:cNvSpPr>
            <a:spLocks noGrp="1"/>
          </p:cNvSpPr>
          <p:nvPr>
            <p:ph type="title"/>
          </p:nvPr>
        </p:nvSpPr>
        <p:spPr/>
        <p:txBody>
          <a:bodyPr/>
          <a:lstStyle/>
          <a:p>
            <a:r>
              <a:rPr lang="zh-CN" altLang="en-US" dirty="0"/>
              <a:t>摘要</a:t>
            </a:r>
          </a:p>
        </p:txBody>
      </p:sp>
      <p:sp>
        <p:nvSpPr>
          <p:cNvPr id="3" name="页脚占位符 2">
            <a:extLst>
              <a:ext uri="{FF2B5EF4-FFF2-40B4-BE49-F238E27FC236}">
                <a16:creationId xmlns:a16="http://schemas.microsoft.com/office/drawing/2014/main" id="{A4CC780C-4398-4F2C-876F-727F48D69F6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6" name="文本框 5">
            <a:extLst>
              <a:ext uri="{FF2B5EF4-FFF2-40B4-BE49-F238E27FC236}">
                <a16:creationId xmlns:a16="http://schemas.microsoft.com/office/drawing/2014/main" id="{DBA58F71-F355-46C5-8808-BFB5F5746231}"/>
              </a:ext>
            </a:extLst>
          </p:cNvPr>
          <p:cNvSpPr txBox="1"/>
          <p:nvPr/>
        </p:nvSpPr>
        <p:spPr>
          <a:xfrm>
            <a:off x="746124" y="2036713"/>
            <a:ext cx="10360026" cy="1845633"/>
          </a:xfrm>
          <a:prstGeom prst="rect">
            <a:avLst/>
          </a:prstGeom>
          <a:noFill/>
        </p:spPr>
        <p:txBody>
          <a:bodyPr wrap="square">
            <a:spAutoFit/>
          </a:bodyPr>
          <a:lstStyle/>
          <a:p>
            <a:pPr>
              <a:lnSpc>
                <a:spcPct val="200000"/>
              </a:lnSpc>
            </a:pPr>
            <a:r>
              <a:rPr lang="zh-CN" altLang="en-US" sz="2000" dirty="0"/>
              <a:t>       本文提出了一种基于图卷积特征的卷积神经网络</a:t>
            </a:r>
            <a:r>
              <a:rPr lang="en-US" altLang="zh-CN" sz="2000" dirty="0"/>
              <a:t>(GC-CNN)</a:t>
            </a:r>
            <a:r>
              <a:rPr lang="zh-CN" altLang="en-US" sz="2000" dirty="0"/>
              <a:t>模型的股票趋势预测方法，该模型考虑了股票市场信息和个股信息，并以随机选取的</a:t>
            </a:r>
            <a:r>
              <a:rPr lang="en-US" altLang="zh-CN" sz="2000" dirty="0"/>
              <a:t>6</a:t>
            </a:r>
            <a:r>
              <a:rPr lang="zh-CN" altLang="en-US" sz="2000" dirty="0"/>
              <a:t>只中国股票为例，从计算性能评估和财务评估两方面验证了所提出的</a:t>
            </a:r>
            <a:r>
              <a:rPr lang="en-US" altLang="zh-CN" sz="2000" dirty="0"/>
              <a:t>GC-CNN</a:t>
            </a:r>
            <a:r>
              <a:rPr lang="zh-CN" altLang="en-US" sz="2000" dirty="0"/>
              <a:t>的方法的优越性。</a:t>
            </a:r>
          </a:p>
        </p:txBody>
      </p:sp>
    </p:spTree>
    <p:extLst>
      <p:ext uri="{BB962C8B-B14F-4D97-AF65-F5344CB8AC3E}">
        <p14:creationId xmlns:p14="http://schemas.microsoft.com/office/powerpoint/2010/main" val="2383982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20CCDC-E91D-4AD3-A72E-B569869622FD}"/>
              </a:ext>
            </a:extLst>
          </p:cNvPr>
          <p:cNvSpPr>
            <a:spLocks noGrp="1"/>
          </p:cNvSpPr>
          <p:nvPr>
            <p:ph type="title"/>
          </p:nvPr>
        </p:nvSpPr>
        <p:spPr>
          <a:xfrm>
            <a:off x="669924" y="2752825"/>
            <a:ext cx="10850564" cy="676175"/>
          </a:xfrm>
        </p:spPr>
        <p:txBody>
          <a:bodyPr>
            <a:normAutofit/>
          </a:bodyPr>
          <a:lstStyle/>
          <a:p>
            <a:r>
              <a:rPr lang="zh-CN" altLang="en-US" sz="3600" dirty="0"/>
              <a:t>性能评估</a:t>
            </a:r>
          </a:p>
        </p:txBody>
      </p:sp>
      <p:sp>
        <p:nvSpPr>
          <p:cNvPr id="6" name="文本占位符 5">
            <a:extLst>
              <a:ext uri="{FF2B5EF4-FFF2-40B4-BE49-F238E27FC236}">
                <a16:creationId xmlns:a16="http://schemas.microsoft.com/office/drawing/2014/main" id="{A755AF1A-6E9E-4508-9AD3-21C1035FF8A5}"/>
              </a:ext>
            </a:extLst>
          </p:cNvPr>
          <p:cNvSpPr>
            <a:spLocks noGrp="1"/>
          </p:cNvSpPr>
          <p:nvPr>
            <p:ph type="body" idx="1"/>
          </p:nvPr>
        </p:nvSpPr>
        <p:spPr>
          <a:xfrm>
            <a:off x="669924" y="3471999"/>
            <a:ext cx="10850564" cy="2457163"/>
          </a:xfrm>
        </p:spPr>
        <p:txBody>
          <a:bodyPr>
            <a:normAutofit/>
          </a:bodyPr>
          <a:lstStyle/>
          <a:p>
            <a:r>
              <a:rPr lang="zh-CN" altLang="en-US" sz="1600" dirty="0"/>
              <a:t>数据收集和准备</a:t>
            </a:r>
            <a:endParaRPr lang="en-US" altLang="zh-CN" sz="1600" dirty="0"/>
          </a:p>
          <a:p>
            <a:r>
              <a:rPr lang="zh-CN" altLang="en-US" sz="1600" dirty="0"/>
              <a:t>评价指标选取</a:t>
            </a:r>
            <a:endParaRPr lang="en-US" altLang="zh-CN" sz="1600" dirty="0"/>
          </a:p>
          <a:p>
            <a:r>
              <a:rPr lang="zh-CN" altLang="en-US" sz="1600" dirty="0"/>
              <a:t>计算性能评估：</a:t>
            </a:r>
            <a:r>
              <a:rPr lang="en-US" altLang="zh-CN" sz="1600" dirty="0"/>
              <a:t>GC—CNN</a:t>
            </a:r>
            <a:r>
              <a:rPr lang="zh-CN" altLang="en-US" sz="1600" dirty="0"/>
              <a:t>方法与几种趋势预测方法进行比较</a:t>
            </a:r>
            <a:endParaRPr lang="en-US" altLang="zh-CN" sz="1600" dirty="0"/>
          </a:p>
          <a:p>
            <a:r>
              <a:rPr lang="zh-CN" altLang="en-US" sz="1600" dirty="0"/>
              <a:t>财务评估：基于不同的预测和一些常见的股票交易策略来模拟股票交易</a:t>
            </a:r>
          </a:p>
        </p:txBody>
      </p:sp>
      <p:sp>
        <p:nvSpPr>
          <p:cNvPr id="3" name="页脚占位符 2">
            <a:extLst>
              <a:ext uri="{FF2B5EF4-FFF2-40B4-BE49-F238E27FC236}">
                <a16:creationId xmlns:a16="http://schemas.microsoft.com/office/drawing/2014/main" id="{C0ECECCF-A899-497B-B7BB-1C2461F280FC}"/>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A0093E88-7FE2-46DA-AB5D-0464D761FCFD}"/>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Tree>
    <p:extLst>
      <p:ext uri="{BB962C8B-B14F-4D97-AF65-F5344CB8AC3E}">
        <p14:creationId xmlns:p14="http://schemas.microsoft.com/office/powerpoint/2010/main" val="170441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447C9ECD-21C4-4E6B-97EB-FEFF2766F02B}"/>
              </a:ext>
            </a:extLst>
          </p:cNvPr>
          <p:cNvSpPr/>
          <p:nvPr/>
        </p:nvSpPr>
        <p:spPr>
          <a:xfrm>
            <a:off x="423512" y="5958038"/>
            <a:ext cx="11261557" cy="763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a:extLst>
              <a:ext uri="{FF2B5EF4-FFF2-40B4-BE49-F238E27FC236}">
                <a16:creationId xmlns:a16="http://schemas.microsoft.com/office/drawing/2014/main" id="{98B64BCA-58C2-479A-8C43-83E51341FD3E}"/>
              </a:ext>
            </a:extLst>
          </p:cNvPr>
          <p:cNvSpPr>
            <a:spLocks noGrp="1"/>
          </p:cNvSpPr>
          <p:nvPr>
            <p:ph type="title"/>
          </p:nvPr>
        </p:nvSpPr>
        <p:spPr/>
        <p:txBody>
          <a:bodyPr/>
          <a:lstStyle/>
          <a:p>
            <a:r>
              <a:rPr lang="zh-CN" altLang="en-US" dirty="0"/>
              <a:t>数据收集和准备</a:t>
            </a:r>
          </a:p>
        </p:txBody>
      </p:sp>
      <p:sp>
        <p:nvSpPr>
          <p:cNvPr id="5" name="灯片编号占位符 4">
            <a:extLst>
              <a:ext uri="{FF2B5EF4-FFF2-40B4-BE49-F238E27FC236}">
                <a16:creationId xmlns:a16="http://schemas.microsoft.com/office/drawing/2014/main" id="{A5DE5F3D-22B2-43A3-9C2A-DD3A026D0970}"/>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7" name="文本框 6">
            <a:extLst>
              <a:ext uri="{FF2B5EF4-FFF2-40B4-BE49-F238E27FC236}">
                <a16:creationId xmlns:a16="http://schemas.microsoft.com/office/drawing/2014/main" id="{4D10A025-2BFE-46E6-AC10-AC41BD4EB181}"/>
              </a:ext>
            </a:extLst>
          </p:cNvPr>
          <p:cNvSpPr txBox="1"/>
          <p:nvPr/>
        </p:nvSpPr>
        <p:spPr>
          <a:xfrm>
            <a:off x="669924" y="1194171"/>
            <a:ext cx="4312118" cy="369332"/>
          </a:xfrm>
          <a:prstGeom prst="rect">
            <a:avLst/>
          </a:prstGeom>
          <a:noFill/>
        </p:spPr>
        <p:txBody>
          <a:bodyPr wrap="square" rtlCol="0">
            <a:spAutoFit/>
          </a:bodyPr>
          <a:lstStyle/>
          <a:p>
            <a:r>
              <a:rPr lang="zh-CN" altLang="en-US" dirty="0"/>
              <a:t>实验数据来自中国股市</a:t>
            </a:r>
          </a:p>
        </p:txBody>
      </p:sp>
      <p:sp>
        <p:nvSpPr>
          <p:cNvPr id="8" name="文本框 7">
            <a:extLst>
              <a:ext uri="{FF2B5EF4-FFF2-40B4-BE49-F238E27FC236}">
                <a16:creationId xmlns:a16="http://schemas.microsoft.com/office/drawing/2014/main" id="{0CD6656D-1C08-4684-A022-96197A780089}"/>
              </a:ext>
            </a:extLst>
          </p:cNvPr>
          <p:cNvSpPr txBox="1"/>
          <p:nvPr/>
        </p:nvSpPr>
        <p:spPr>
          <a:xfrm>
            <a:off x="631263" y="1630324"/>
            <a:ext cx="11559942" cy="1704954"/>
          </a:xfrm>
          <a:prstGeom prst="rect">
            <a:avLst/>
          </a:prstGeom>
          <a:noFill/>
        </p:spPr>
        <p:txBody>
          <a:bodyPr wrap="square" rtlCol="0">
            <a:spAutoFit/>
          </a:bodyPr>
          <a:lstStyle/>
          <a:p>
            <a:pPr>
              <a:lnSpc>
                <a:spcPct val="150000"/>
              </a:lnSpc>
            </a:pPr>
            <a:r>
              <a:rPr lang="en-US" altLang="zh-CN" dirty="0"/>
              <a:t>1</a:t>
            </a:r>
            <a:r>
              <a:rPr lang="zh-CN" altLang="en-US" dirty="0"/>
              <a:t>、预处理数据</a:t>
            </a:r>
            <a:endParaRPr lang="en-US" altLang="zh-CN" dirty="0"/>
          </a:p>
          <a:p>
            <a:pPr marL="285750" indent="-285750">
              <a:lnSpc>
                <a:spcPct val="150000"/>
              </a:lnSpc>
              <a:buFont typeface="Wingdings" panose="05000000000000000000" pitchFamily="2" charset="2"/>
              <a:buChar char="Ø"/>
            </a:pPr>
            <a:r>
              <a:rPr lang="zh-CN" altLang="en-US" dirty="0"/>
              <a:t>计算用于生成图像的技术指标的值</a:t>
            </a:r>
            <a:endParaRPr lang="en-US" altLang="zh-CN" dirty="0"/>
          </a:p>
          <a:p>
            <a:pPr marL="285750" indent="-285750">
              <a:lnSpc>
                <a:spcPct val="150000"/>
              </a:lnSpc>
              <a:buFont typeface="Wingdings" panose="05000000000000000000" pitchFamily="2" charset="2"/>
              <a:buChar char="Ø"/>
            </a:pPr>
            <a:r>
              <a:rPr lang="zh-CN" altLang="en-US" dirty="0"/>
              <a:t>将由</a:t>
            </a:r>
            <a:r>
              <a:rPr lang="en-US" altLang="zh-CN" dirty="0"/>
              <a:t>suspended</a:t>
            </a:r>
            <a:r>
              <a:rPr lang="zh-CN" altLang="en-US" dirty="0"/>
              <a:t>造成的数据缺失填充为</a:t>
            </a:r>
            <a:r>
              <a:rPr lang="en-US" altLang="zh-CN" dirty="0"/>
              <a:t>0</a:t>
            </a:r>
            <a:r>
              <a:rPr lang="zh-CN" altLang="en-US" dirty="0"/>
              <a:t>。按照神湾一级行业分类（</a:t>
            </a:r>
            <a:r>
              <a:rPr lang="en-US" altLang="zh-CN" dirty="0"/>
              <a:t> </a:t>
            </a:r>
            <a:r>
              <a:rPr lang="en-US" altLang="zh-CN" dirty="0" err="1"/>
              <a:t>Shenwan</a:t>
            </a:r>
            <a:r>
              <a:rPr lang="en-US" altLang="zh-CN" dirty="0"/>
              <a:t> first-level industry classification</a:t>
            </a:r>
            <a:r>
              <a:rPr lang="zh-CN" altLang="en-US" dirty="0"/>
              <a:t>）将股票分为</a:t>
            </a:r>
            <a:r>
              <a:rPr lang="en-US" altLang="zh-CN" dirty="0"/>
              <a:t>28</a:t>
            </a:r>
            <a:r>
              <a:rPr lang="zh-CN" altLang="en-US" dirty="0"/>
              <a:t>组</a:t>
            </a:r>
          </a:p>
        </p:txBody>
      </p:sp>
      <p:pic>
        <p:nvPicPr>
          <p:cNvPr id="10" name="图片 9">
            <a:extLst>
              <a:ext uri="{FF2B5EF4-FFF2-40B4-BE49-F238E27FC236}">
                <a16:creationId xmlns:a16="http://schemas.microsoft.com/office/drawing/2014/main" id="{D974EF22-65FA-4C4C-98A6-78E312E78C6E}"/>
              </a:ext>
            </a:extLst>
          </p:cNvPr>
          <p:cNvPicPr>
            <a:picLocks noChangeAspect="1"/>
          </p:cNvPicPr>
          <p:nvPr/>
        </p:nvPicPr>
        <p:blipFill>
          <a:blip r:embed="rId2"/>
          <a:stretch>
            <a:fillRect/>
          </a:stretch>
        </p:blipFill>
        <p:spPr>
          <a:xfrm>
            <a:off x="-795" y="2929303"/>
            <a:ext cx="12192000" cy="2427111"/>
          </a:xfrm>
          <a:prstGeom prst="rect">
            <a:avLst/>
          </a:prstGeom>
        </p:spPr>
      </p:pic>
      <p:sp>
        <p:nvSpPr>
          <p:cNvPr id="12" name="文本框 11">
            <a:extLst>
              <a:ext uri="{FF2B5EF4-FFF2-40B4-BE49-F238E27FC236}">
                <a16:creationId xmlns:a16="http://schemas.microsoft.com/office/drawing/2014/main" id="{C4244116-6D35-4AA2-A90E-4D77795005EA}"/>
              </a:ext>
            </a:extLst>
          </p:cNvPr>
          <p:cNvSpPr txBox="1"/>
          <p:nvPr/>
        </p:nvSpPr>
        <p:spPr>
          <a:xfrm>
            <a:off x="3249495" y="3059668"/>
            <a:ext cx="7213166" cy="369332"/>
          </a:xfrm>
          <a:prstGeom prst="rect">
            <a:avLst/>
          </a:prstGeom>
          <a:noFill/>
        </p:spPr>
        <p:txBody>
          <a:bodyPr wrap="square">
            <a:spAutoFit/>
          </a:bodyPr>
          <a:lstStyle/>
          <a:p>
            <a:r>
              <a:rPr lang="en-US" altLang="zh-CN" dirty="0"/>
              <a:t>table2</a:t>
            </a:r>
            <a:r>
              <a:rPr lang="zh-CN" altLang="en-US" dirty="0"/>
              <a:t>显示了从中国股票市场随机选取的目标股票的一些基本属性</a:t>
            </a:r>
          </a:p>
        </p:txBody>
      </p:sp>
      <p:sp>
        <p:nvSpPr>
          <p:cNvPr id="13" name="文本框 12">
            <a:extLst>
              <a:ext uri="{FF2B5EF4-FFF2-40B4-BE49-F238E27FC236}">
                <a16:creationId xmlns:a16="http://schemas.microsoft.com/office/drawing/2014/main" id="{D3E76485-C756-4510-9A62-A6C45D9DB9B5}"/>
              </a:ext>
            </a:extLst>
          </p:cNvPr>
          <p:cNvSpPr txBox="1"/>
          <p:nvPr/>
        </p:nvSpPr>
        <p:spPr>
          <a:xfrm>
            <a:off x="775802" y="5633413"/>
            <a:ext cx="4947385" cy="369332"/>
          </a:xfrm>
          <a:prstGeom prst="rect">
            <a:avLst/>
          </a:prstGeom>
          <a:noFill/>
        </p:spPr>
        <p:txBody>
          <a:bodyPr wrap="square" rtlCol="0">
            <a:spAutoFit/>
          </a:bodyPr>
          <a:lstStyle/>
          <a:p>
            <a:r>
              <a:rPr lang="en-US" altLang="zh-CN" dirty="0"/>
              <a:t>2</a:t>
            </a:r>
            <a:r>
              <a:rPr lang="zh-CN" altLang="en-US" dirty="0"/>
              <a:t>、对于每个目标股票根据右式给定标签</a:t>
            </a:r>
          </a:p>
        </p:txBody>
      </p:sp>
      <p:pic>
        <p:nvPicPr>
          <p:cNvPr id="15" name="图片 14">
            <a:extLst>
              <a:ext uri="{FF2B5EF4-FFF2-40B4-BE49-F238E27FC236}">
                <a16:creationId xmlns:a16="http://schemas.microsoft.com/office/drawing/2014/main" id="{53D6FBA3-D00D-442E-8CE9-666711EAD67A}"/>
              </a:ext>
            </a:extLst>
          </p:cNvPr>
          <p:cNvPicPr>
            <a:picLocks noChangeAspect="1"/>
          </p:cNvPicPr>
          <p:nvPr/>
        </p:nvPicPr>
        <p:blipFill>
          <a:blip r:embed="rId3"/>
          <a:stretch>
            <a:fillRect/>
          </a:stretch>
        </p:blipFill>
        <p:spPr>
          <a:xfrm>
            <a:off x="5453714" y="5486779"/>
            <a:ext cx="2324100" cy="73342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D78810D-49DE-48ED-89A9-A86B208EAEDA}"/>
                  </a:ext>
                </a:extLst>
              </p:cNvPr>
              <p:cNvSpPr txBox="1"/>
              <p:nvPr/>
            </p:nvSpPr>
            <p:spPr>
              <a:xfrm>
                <a:off x="8523972" y="5486779"/>
                <a:ext cx="2667002" cy="923330"/>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m:rPr>
                            <m:sty m:val="p"/>
                          </m:rPr>
                          <a:rPr lang="en-US" altLang="zh-CN" i="1">
                            <a:latin typeface="Cambria Math" panose="02040503050406030204" pitchFamily="18" charset="0"/>
                          </a:rPr>
                          <m:t>t</m:t>
                        </m:r>
                      </m:sub>
                    </m:sSub>
                  </m:oMath>
                </a14:m>
                <a:r>
                  <a:rPr lang="zh-CN" altLang="en-US" dirty="0"/>
                  <a:t>：</a:t>
                </a:r>
                <a:r>
                  <a:rPr lang="en-US" altLang="zh-CN" dirty="0"/>
                  <a:t>t</a:t>
                </a:r>
                <a:r>
                  <a:rPr lang="zh-CN" altLang="en-US" dirty="0"/>
                  <a:t>时刻的收盘价</a:t>
                </a:r>
                <a:endParaRPr lang="en-US" altLang="zh-CN" dirty="0"/>
              </a:p>
              <a:p>
                <a:r>
                  <a:rPr lang="en-US" altLang="zh-CN" dirty="0"/>
                  <a:t>0</a:t>
                </a:r>
                <a:r>
                  <a:rPr lang="zh-CN" altLang="en-US" dirty="0"/>
                  <a:t>：下跌趋势</a:t>
                </a:r>
                <a:endParaRPr lang="en-US" altLang="zh-CN" dirty="0"/>
              </a:p>
              <a:p>
                <a:r>
                  <a:rPr lang="en-US" altLang="zh-CN" dirty="0"/>
                  <a:t>1</a:t>
                </a:r>
                <a:r>
                  <a:rPr lang="zh-CN" altLang="en-US" dirty="0"/>
                  <a:t>：上涨趋势</a:t>
                </a:r>
              </a:p>
            </p:txBody>
          </p:sp>
        </mc:Choice>
        <mc:Fallback xmlns="">
          <p:sp>
            <p:nvSpPr>
              <p:cNvPr id="16" name="文本框 15">
                <a:extLst>
                  <a:ext uri="{FF2B5EF4-FFF2-40B4-BE49-F238E27FC236}">
                    <a16:creationId xmlns:a16="http://schemas.microsoft.com/office/drawing/2014/main" id="{ED78810D-49DE-48ED-89A9-A86B208EAEDA}"/>
                  </a:ext>
                </a:extLst>
              </p:cNvPr>
              <p:cNvSpPr txBox="1">
                <a:spLocks noRot="1" noChangeAspect="1" noMove="1" noResize="1" noEditPoints="1" noAdjustHandles="1" noChangeArrowheads="1" noChangeShapeType="1" noTextEdit="1"/>
              </p:cNvSpPr>
              <p:nvPr/>
            </p:nvSpPr>
            <p:spPr>
              <a:xfrm>
                <a:off x="8523972" y="5486779"/>
                <a:ext cx="2667002" cy="923330"/>
              </a:xfrm>
              <a:prstGeom prst="rect">
                <a:avLst/>
              </a:prstGeom>
              <a:blipFill>
                <a:blip r:embed="rId4"/>
                <a:stretch>
                  <a:fillRect l="-1826"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7443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3A7F886-698E-4150-9EB0-4921559E6467}"/>
              </a:ext>
            </a:extLst>
          </p:cNvPr>
          <p:cNvSpPr/>
          <p:nvPr/>
        </p:nvSpPr>
        <p:spPr>
          <a:xfrm>
            <a:off x="356135" y="5861785"/>
            <a:ext cx="11425187" cy="653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7EC5F0E-C3CD-412C-BD18-79C639CC2487}"/>
              </a:ext>
            </a:extLst>
          </p:cNvPr>
          <p:cNvSpPr>
            <a:spLocks noGrp="1"/>
          </p:cNvSpPr>
          <p:nvPr>
            <p:ph type="title"/>
          </p:nvPr>
        </p:nvSpPr>
        <p:spPr/>
        <p:txBody>
          <a:bodyPr/>
          <a:lstStyle/>
          <a:p>
            <a:r>
              <a:rPr lang="zh-CN" altLang="en-US" dirty="0"/>
              <a:t>数据收集和准备</a:t>
            </a:r>
          </a:p>
        </p:txBody>
      </p:sp>
      <p:sp>
        <p:nvSpPr>
          <p:cNvPr id="4" name="灯片编号占位符 3">
            <a:extLst>
              <a:ext uri="{FF2B5EF4-FFF2-40B4-BE49-F238E27FC236}">
                <a16:creationId xmlns:a16="http://schemas.microsoft.com/office/drawing/2014/main" id="{58AE7EDB-5629-40E0-B479-5EACA500C9DA}"/>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8" name="文本框 7">
            <a:extLst>
              <a:ext uri="{FF2B5EF4-FFF2-40B4-BE49-F238E27FC236}">
                <a16:creationId xmlns:a16="http://schemas.microsoft.com/office/drawing/2014/main" id="{62D4A4FF-69EC-46F2-8194-313506931B9C}"/>
              </a:ext>
            </a:extLst>
          </p:cNvPr>
          <p:cNvSpPr txBox="1"/>
          <p:nvPr/>
        </p:nvSpPr>
        <p:spPr>
          <a:xfrm>
            <a:off x="558265" y="1299411"/>
            <a:ext cx="6400800" cy="369332"/>
          </a:xfrm>
          <a:prstGeom prst="rect">
            <a:avLst/>
          </a:prstGeom>
          <a:noFill/>
        </p:spPr>
        <p:txBody>
          <a:bodyPr wrap="square" rtlCol="0">
            <a:spAutoFit/>
          </a:bodyPr>
          <a:lstStyle/>
          <a:p>
            <a:r>
              <a:rPr lang="en-US" altLang="zh-CN" dirty="0"/>
              <a:t>3</a:t>
            </a:r>
            <a:r>
              <a:rPr lang="zh-CN" altLang="en-US" dirty="0"/>
              <a:t>、利用</a:t>
            </a:r>
            <a:r>
              <a:rPr lang="en-US" altLang="zh-CN" dirty="0"/>
              <a:t>the sliding window method</a:t>
            </a:r>
            <a:r>
              <a:rPr lang="zh-CN" altLang="en-US" dirty="0"/>
              <a:t>对模型进行训练和测试</a:t>
            </a:r>
          </a:p>
        </p:txBody>
      </p:sp>
      <p:pic>
        <p:nvPicPr>
          <p:cNvPr id="10" name="图片 9">
            <a:extLst>
              <a:ext uri="{FF2B5EF4-FFF2-40B4-BE49-F238E27FC236}">
                <a16:creationId xmlns:a16="http://schemas.microsoft.com/office/drawing/2014/main" id="{AA774A55-920E-4F33-9B67-EFE56ECE124D}"/>
              </a:ext>
            </a:extLst>
          </p:cNvPr>
          <p:cNvPicPr>
            <a:picLocks noChangeAspect="1"/>
          </p:cNvPicPr>
          <p:nvPr/>
        </p:nvPicPr>
        <p:blipFill>
          <a:blip r:embed="rId2"/>
          <a:stretch>
            <a:fillRect/>
          </a:stretch>
        </p:blipFill>
        <p:spPr>
          <a:xfrm>
            <a:off x="0" y="2197619"/>
            <a:ext cx="8310809" cy="3755076"/>
          </a:xfrm>
          <a:prstGeom prst="rect">
            <a:avLst/>
          </a:prstGeom>
        </p:spPr>
      </p:pic>
      <p:sp>
        <p:nvSpPr>
          <p:cNvPr id="11" name="文本框 10">
            <a:extLst>
              <a:ext uri="{FF2B5EF4-FFF2-40B4-BE49-F238E27FC236}">
                <a16:creationId xmlns:a16="http://schemas.microsoft.com/office/drawing/2014/main" id="{31928D96-C742-43B3-BE84-A97A3AD04FCA}"/>
              </a:ext>
            </a:extLst>
          </p:cNvPr>
          <p:cNvSpPr txBox="1"/>
          <p:nvPr/>
        </p:nvSpPr>
        <p:spPr>
          <a:xfrm>
            <a:off x="6158570" y="2282664"/>
            <a:ext cx="6190951" cy="369332"/>
          </a:xfrm>
          <a:prstGeom prst="rect">
            <a:avLst/>
          </a:prstGeom>
          <a:noFill/>
        </p:spPr>
        <p:txBody>
          <a:bodyPr wrap="square" rtlCol="0">
            <a:spAutoFit/>
          </a:bodyPr>
          <a:lstStyle/>
          <a:p>
            <a:r>
              <a:rPr lang="zh-CN" altLang="en-US" dirty="0"/>
              <a:t>对于每个目标股票，训练期设为</a:t>
            </a:r>
            <a:r>
              <a:rPr lang="en-US" altLang="zh-CN" dirty="0"/>
              <a:t>5</a:t>
            </a:r>
            <a:r>
              <a:rPr lang="zh-CN" altLang="en-US" dirty="0"/>
              <a:t>年，测试期</a:t>
            </a:r>
            <a:r>
              <a:rPr lang="en-US" altLang="zh-CN" dirty="0"/>
              <a:t>1</a:t>
            </a:r>
            <a:r>
              <a:rPr lang="zh-CN" altLang="en-US" dirty="0"/>
              <a:t>年</a:t>
            </a:r>
            <a:endParaRPr lang="en-US" altLang="zh-CN" dirty="0"/>
          </a:p>
        </p:txBody>
      </p:sp>
      <p:sp>
        <p:nvSpPr>
          <p:cNvPr id="13" name="文本框 12">
            <a:extLst>
              <a:ext uri="{FF2B5EF4-FFF2-40B4-BE49-F238E27FC236}">
                <a16:creationId xmlns:a16="http://schemas.microsoft.com/office/drawing/2014/main" id="{23B7D62B-4B24-4D79-A944-24DEA2FA01CF}"/>
              </a:ext>
            </a:extLst>
          </p:cNvPr>
          <p:cNvSpPr txBox="1"/>
          <p:nvPr/>
        </p:nvSpPr>
        <p:spPr>
          <a:xfrm>
            <a:off x="6095205" y="3106372"/>
            <a:ext cx="6097604" cy="923330"/>
          </a:xfrm>
          <a:prstGeom prst="rect">
            <a:avLst/>
          </a:prstGeom>
          <a:noFill/>
        </p:spPr>
        <p:txBody>
          <a:bodyPr wrap="square">
            <a:spAutoFit/>
          </a:bodyPr>
          <a:lstStyle/>
          <a:p>
            <a:r>
              <a:rPr lang="en-US" altLang="zh-CN" dirty="0"/>
              <a:t>Ps</a:t>
            </a:r>
            <a:r>
              <a:rPr lang="zh-CN" altLang="en-US" dirty="0"/>
              <a:t>：</a:t>
            </a:r>
            <a:r>
              <a:rPr lang="en-US" altLang="zh-CN" dirty="0"/>
              <a:t>603808</a:t>
            </a:r>
            <a:r>
              <a:rPr lang="zh-CN" altLang="en-US" dirty="0"/>
              <a:t>股票没有足够数据去训练和测试，因此利用</a:t>
            </a:r>
            <a:r>
              <a:rPr lang="en-US" altLang="zh-CN" dirty="0"/>
              <a:t>2015-07-01</a:t>
            </a:r>
            <a:r>
              <a:rPr lang="zh-CN" altLang="en-US" dirty="0"/>
              <a:t>到</a:t>
            </a:r>
            <a:r>
              <a:rPr lang="en-US" altLang="zh-CN" dirty="0"/>
              <a:t>2018-12-31</a:t>
            </a:r>
            <a:r>
              <a:rPr lang="zh-CN" altLang="en-US" dirty="0"/>
              <a:t>训练，</a:t>
            </a:r>
            <a:r>
              <a:rPr lang="en-US" altLang="zh-CN" dirty="0"/>
              <a:t>2019-01-01</a:t>
            </a:r>
            <a:r>
              <a:rPr lang="zh-CN" altLang="en-US" dirty="0"/>
              <a:t>到</a:t>
            </a:r>
            <a:r>
              <a:rPr lang="en-US" altLang="zh-CN" dirty="0"/>
              <a:t>2019-12-31</a:t>
            </a:r>
            <a:r>
              <a:rPr lang="zh-CN" altLang="en-US" dirty="0"/>
              <a:t>测试</a:t>
            </a:r>
          </a:p>
        </p:txBody>
      </p:sp>
    </p:spTree>
    <p:extLst>
      <p:ext uri="{BB962C8B-B14F-4D97-AF65-F5344CB8AC3E}">
        <p14:creationId xmlns:p14="http://schemas.microsoft.com/office/powerpoint/2010/main" val="2179802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0108F01-DAB8-44C8-8D5A-A8D658A0F6B4}"/>
              </a:ext>
            </a:extLst>
          </p:cNvPr>
          <p:cNvSpPr/>
          <p:nvPr/>
        </p:nvSpPr>
        <p:spPr>
          <a:xfrm>
            <a:off x="269507" y="5637436"/>
            <a:ext cx="11426196" cy="1011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2001513-717B-4BB2-B5D5-DCA5D4FA08F8}"/>
              </a:ext>
            </a:extLst>
          </p:cNvPr>
          <p:cNvSpPr>
            <a:spLocks noGrp="1"/>
          </p:cNvSpPr>
          <p:nvPr>
            <p:ph type="title"/>
          </p:nvPr>
        </p:nvSpPr>
        <p:spPr/>
        <p:txBody>
          <a:bodyPr/>
          <a:lstStyle/>
          <a:p>
            <a:r>
              <a:rPr lang="zh-CN" altLang="en-US" dirty="0"/>
              <a:t>评价指标</a:t>
            </a:r>
          </a:p>
        </p:txBody>
      </p:sp>
      <p:sp>
        <p:nvSpPr>
          <p:cNvPr id="3" name="页脚占位符 2">
            <a:extLst>
              <a:ext uri="{FF2B5EF4-FFF2-40B4-BE49-F238E27FC236}">
                <a16:creationId xmlns:a16="http://schemas.microsoft.com/office/drawing/2014/main" id="{5CDDF3C7-008E-4A89-8615-B3D8789C08E2}"/>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9FF49230-9946-46E1-94EA-C853DC7ADF64}"/>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5" name="文本框 4">
            <a:extLst>
              <a:ext uri="{FF2B5EF4-FFF2-40B4-BE49-F238E27FC236}">
                <a16:creationId xmlns:a16="http://schemas.microsoft.com/office/drawing/2014/main" id="{599D1B3F-C75E-4518-BD16-18806482DD28}"/>
              </a:ext>
            </a:extLst>
          </p:cNvPr>
          <p:cNvSpPr txBox="1"/>
          <p:nvPr/>
        </p:nvSpPr>
        <p:spPr>
          <a:xfrm>
            <a:off x="413886" y="1236295"/>
            <a:ext cx="4263992" cy="369332"/>
          </a:xfrm>
          <a:prstGeom prst="rect">
            <a:avLst/>
          </a:prstGeom>
          <a:noFill/>
        </p:spPr>
        <p:txBody>
          <a:bodyPr wrap="square" rtlCol="0">
            <a:spAutoFit/>
          </a:bodyPr>
          <a:lstStyle/>
          <a:p>
            <a:r>
              <a:rPr lang="en-US" altLang="zh-CN" dirty="0"/>
              <a:t>1</a:t>
            </a:r>
            <a:r>
              <a:rPr lang="zh-CN" altLang="en-US" dirty="0"/>
              <a:t>、比较不同方法性能，选择的评价指标</a:t>
            </a:r>
          </a:p>
        </p:txBody>
      </p:sp>
      <p:pic>
        <p:nvPicPr>
          <p:cNvPr id="7" name="图片 6">
            <a:extLst>
              <a:ext uri="{FF2B5EF4-FFF2-40B4-BE49-F238E27FC236}">
                <a16:creationId xmlns:a16="http://schemas.microsoft.com/office/drawing/2014/main" id="{833CE5EC-291F-4272-B935-8207D4B516D9}"/>
              </a:ext>
            </a:extLst>
          </p:cNvPr>
          <p:cNvPicPr>
            <a:picLocks noChangeAspect="1"/>
          </p:cNvPicPr>
          <p:nvPr/>
        </p:nvPicPr>
        <p:blipFill>
          <a:blip r:embed="rId2"/>
          <a:stretch>
            <a:fillRect/>
          </a:stretch>
        </p:blipFill>
        <p:spPr>
          <a:xfrm>
            <a:off x="519764" y="1632699"/>
            <a:ext cx="7162800" cy="762000"/>
          </a:xfrm>
          <a:prstGeom prst="rect">
            <a:avLst/>
          </a:prstGeom>
        </p:spPr>
      </p:pic>
      <p:pic>
        <p:nvPicPr>
          <p:cNvPr id="9" name="图片 8">
            <a:extLst>
              <a:ext uri="{FF2B5EF4-FFF2-40B4-BE49-F238E27FC236}">
                <a16:creationId xmlns:a16="http://schemas.microsoft.com/office/drawing/2014/main" id="{2657D779-C2F6-43F1-8F22-517F0D06556C}"/>
              </a:ext>
            </a:extLst>
          </p:cNvPr>
          <p:cNvPicPr>
            <a:picLocks noChangeAspect="1"/>
          </p:cNvPicPr>
          <p:nvPr/>
        </p:nvPicPr>
        <p:blipFill>
          <a:blip r:embed="rId3"/>
          <a:stretch>
            <a:fillRect/>
          </a:stretch>
        </p:blipFill>
        <p:spPr>
          <a:xfrm>
            <a:off x="278858" y="2180188"/>
            <a:ext cx="4841782" cy="4695652"/>
          </a:xfrm>
          <a:prstGeom prst="rect">
            <a:avLst/>
          </a:prstGeom>
        </p:spPr>
      </p:pic>
      <p:sp>
        <p:nvSpPr>
          <p:cNvPr id="11" name="文本框 10">
            <a:extLst>
              <a:ext uri="{FF2B5EF4-FFF2-40B4-BE49-F238E27FC236}">
                <a16:creationId xmlns:a16="http://schemas.microsoft.com/office/drawing/2014/main" id="{67F23184-0626-4052-B9C3-C00FA9FFE1B3}"/>
              </a:ext>
            </a:extLst>
          </p:cNvPr>
          <p:cNvSpPr txBox="1"/>
          <p:nvPr/>
        </p:nvSpPr>
        <p:spPr>
          <a:xfrm>
            <a:off x="6554803" y="1236295"/>
            <a:ext cx="4965683" cy="646331"/>
          </a:xfrm>
          <a:prstGeom prst="rect">
            <a:avLst/>
          </a:prstGeom>
          <a:noFill/>
        </p:spPr>
        <p:txBody>
          <a:bodyPr wrap="square" rtlCol="0">
            <a:spAutoFit/>
          </a:bodyPr>
          <a:lstStyle/>
          <a:p>
            <a:r>
              <a:rPr lang="en-US" altLang="zh-CN" dirty="0"/>
              <a:t>2</a:t>
            </a:r>
            <a:r>
              <a:rPr lang="zh-CN" altLang="en-US" dirty="0"/>
              <a:t>、财务评估方面需要的指标</a:t>
            </a:r>
            <a:endParaRPr lang="en-US" altLang="zh-CN" dirty="0"/>
          </a:p>
          <a:p>
            <a:r>
              <a:rPr lang="zh-CN" altLang="en-US" dirty="0"/>
              <a:t>模拟股票交易时，主要关注交易收益和风险</a:t>
            </a:r>
            <a:endParaRPr lang="en-US" altLang="zh-CN" dirty="0"/>
          </a:p>
        </p:txBody>
      </p:sp>
      <p:pic>
        <p:nvPicPr>
          <p:cNvPr id="13" name="图片 12">
            <a:extLst>
              <a:ext uri="{FF2B5EF4-FFF2-40B4-BE49-F238E27FC236}">
                <a16:creationId xmlns:a16="http://schemas.microsoft.com/office/drawing/2014/main" id="{DD2D8600-1312-43E4-B356-0F5088E8BD26}"/>
              </a:ext>
            </a:extLst>
          </p:cNvPr>
          <p:cNvPicPr>
            <a:picLocks noChangeAspect="1"/>
          </p:cNvPicPr>
          <p:nvPr/>
        </p:nvPicPr>
        <p:blipFill rotWithShape="1">
          <a:blip r:embed="rId4"/>
          <a:srcRect r="6274" b="3290"/>
          <a:stretch/>
        </p:blipFill>
        <p:spPr>
          <a:xfrm>
            <a:off x="6095205" y="2604592"/>
            <a:ext cx="5983705" cy="1946414"/>
          </a:xfrm>
          <a:prstGeom prst="rect">
            <a:avLst/>
          </a:prstGeom>
        </p:spPr>
      </p:pic>
      <p:sp>
        <p:nvSpPr>
          <p:cNvPr id="15" name="文本框 14">
            <a:extLst>
              <a:ext uri="{FF2B5EF4-FFF2-40B4-BE49-F238E27FC236}">
                <a16:creationId xmlns:a16="http://schemas.microsoft.com/office/drawing/2014/main" id="{27D8F333-8D3D-403B-96EF-44E96D35838E}"/>
              </a:ext>
            </a:extLst>
          </p:cNvPr>
          <p:cNvSpPr txBox="1"/>
          <p:nvPr/>
        </p:nvSpPr>
        <p:spPr>
          <a:xfrm>
            <a:off x="6342095" y="5180968"/>
            <a:ext cx="5178391" cy="369332"/>
          </a:xfrm>
          <a:prstGeom prst="rect">
            <a:avLst/>
          </a:prstGeom>
          <a:noFill/>
        </p:spPr>
        <p:txBody>
          <a:bodyPr wrap="square" rtlCol="0">
            <a:spAutoFit/>
          </a:bodyPr>
          <a:lstStyle/>
          <a:p>
            <a:r>
              <a:rPr lang="zh-CN" altLang="en-US" dirty="0"/>
              <a:t>计算评价指标时，忽略为</a:t>
            </a:r>
            <a:r>
              <a:rPr lang="en-US" altLang="zh-CN" dirty="0"/>
              <a:t>0</a:t>
            </a:r>
            <a:r>
              <a:rPr lang="zh-CN" altLang="en-US" dirty="0"/>
              <a:t>的交易日结果</a:t>
            </a:r>
          </a:p>
        </p:txBody>
      </p:sp>
      <p:sp>
        <p:nvSpPr>
          <p:cNvPr id="16" name="文本框 15">
            <a:extLst>
              <a:ext uri="{FF2B5EF4-FFF2-40B4-BE49-F238E27FC236}">
                <a16:creationId xmlns:a16="http://schemas.microsoft.com/office/drawing/2014/main" id="{B65C70C2-4116-4EC9-933C-3CE5E5EDE9ED}"/>
              </a:ext>
            </a:extLst>
          </p:cNvPr>
          <p:cNvSpPr txBox="1"/>
          <p:nvPr/>
        </p:nvSpPr>
        <p:spPr>
          <a:xfrm>
            <a:off x="7923470" y="1979717"/>
            <a:ext cx="5178391" cy="369332"/>
          </a:xfrm>
          <a:prstGeom prst="rect">
            <a:avLst/>
          </a:prstGeom>
          <a:noFill/>
        </p:spPr>
        <p:txBody>
          <a:bodyPr wrap="square" rtlCol="0">
            <a:spAutoFit/>
          </a:bodyPr>
          <a:lstStyle/>
          <a:p>
            <a:r>
              <a:rPr lang="zh-CN" altLang="en-US" dirty="0"/>
              <a:t>年无风险率为</a:t>
            </a:r>
            <a:r>
              <a:rPr lang="en-US" altLang="zh-CN" dirty="0"/>
              <a:t>2.5%</a:t>
            </a:r>
            <a:endParaRPr lang="zh-CN" altLang="en-US" dirty="0"/>
          </a:p>
        </p:txBody>
      </p:sp>
    </p:spTree>
    <p:extLst>
      <p:ext uri="{BB962C8B-B14F-4D97-AF65-F5344CB8AC3E}">
        <p14:creationId xmlns:p14="http://schemas.microsoft.com/office/powerpoint/2010/main" val="394140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596BF83-640F-4D30-9C8D-0CD8CF6189E2}"/>
              </a:ext>
            </a:extLst>
          </p:cNvPr>
          <p:cNvSpPr/>
          <p:nvPr/>
        </p:nvSpPr>
        <p:spPr>
          <a:xfrm>
            <a:off x="481263" y="5755907"/>
            <a:ext cx="856649" cy="768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161D6E2-2A7D-4E4E-B6D5-2CE21A6A7D09}"/>
              </a:ext>
            </a:extLst>
          </p:cNvPr>
          <p:cNvSpPr>
            <a:spLocks noGrp="1"/>
          </p:cNvSpPr>
          <p:nvPr>
            <p:ph type="title"/>
          </p:nvPr>
        </p:nvSpPr>
        <p:spPr/>
        <p:txBody>
          <a:bodyPr/>
          <a:lstStyle/>
          <a:p>
            <a:r>
              <a:rPr lang="zh-CN" altLang="en-US" dirty="0"/>
              <a:t>计算性能评估</a:t>
            </a:r>
          </a:p>
        </p:txBody>
      </p:sp>
      <p:sp>
        <p:nvSpPr>
          <p:cNvPr id="4" name="灯片编号占位符 3">
            <a:extLst>
              <a:ext uri="{FF2B5EF4-FFF2-40B4-BE49-F238E27FC236}">
                <a16:creationId xmlns:a16="http://schemas.microsoft.com/office/drawing/2014/main" id="{630EA474-8C59-4013-B91E-01009E4D6A3E}"/>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5" name="文本框 4">
            <a:extLst>
              <a:ext uri="{FF2B5EF4-FFF2-40B4-BE49-F238E27FC236}">
                <a16:creationId xmlns:a16="http://schemas.microsoft.com/office/drawing/2014/main" id="{2B13390B-EAE1-47E8-ADA6-4A49F19FFA84}"/>
              </a:ext>
            </a:extLst>
          </p:cNvPr>
          <p:cNvSpPr txBox="1"/>
          <p:nvPr/>
        </p:nvSpPr>
        <p:spPr>
          <a:xfrm>
            <a:off x="252563" y="1157767"/>
            <a:ext cx="9115124" cy="369332"/>
          </a:xfrm>
          <a:prstGeom prst="rect">
            <a:avLst/>
          </a:prstGeom>
          <a:noFill/>
        </p:spPr>
        <p:txBody>
          <a:bodyPr wrap="square" rtlCol="0">
            <a:spAutoFit/>
          </a:bodyPr>
          <a:lstStyle/>
          <a:p>
            <a:r>
              <a:rPr lang="zh-CN" altLang="en-US" dirty="0"/>
              <a:t>比较方法：</a:t>
            </a:r>
            <a:r>
              <a:rPr lang="en-US" altLang="zh-CN" dirty="0"/>
              <a:t>Dual-CNN</a:t>
            </a:r>
            <a:r>
              <a:rPr lang="zh-CN" altLang="en-US" dirty="0"/>
              <a:t>、</a:t>
            </a:r>
            <a:r>
              <a:rPr lang="en-US" altLang="zh-CN" dirty="0"/>
              <a:t>CNN-TA</a:t>
            </a:r>
            <a:r>
              <a:rPr lang="zh-CN" altLang="en-US" dirty="0"/>
              <a:t>、</a:t>
            </a:r>
            <a:r>
              <a:rPr lang="en-US" altLang="zh-CN" dirty="0"/>
              <a:t>CNN-LSTM</a:t>
            </a:r>
            <a:r>
              <a:rPr lang="zh-CN" altLang="en-US" dirty="0"/>
              <a:t>、</a:t>
            </a:r>
            <a:r>
              <a:rPr lang="en-US" altLang="zh-CN" dirty="0"/>
              <a:t>GAF-CNN</a:t>
            </a:r>
            <a:r>
              <a:rPr lang="zh-CN" altLang="en-US" dirty="0"/>
              <a:t>、</a:t>
            </a:r>
            <a:r>
              <a:rPr lang="en-US" altLang="zh-CN" dirty="0"/>
              <a:t>SVM</a:t>
            </a:r>
            <a:r>
              <a:rPr lang="zh-CN" altLang="en-US" dirty="0"/>
              <a:t>、</a:t>
            </a:r>
            <a:r>
              <a:rPr lang="en-US" altLang="zh-CN" dirty="0"/>
              <a:t>MLP</a:t>
            </a:r>
            <a:r>
              <a:rPr lang="zh-CN" altLang="en-US" dirty="0"/>
              <a:t>、</a:t>
            </a:r>
            <a:r>
              <a:rPr lang="en-US" altLang="zh-CN" dirty="0"/>
              <a:t>DT</a:t>
            </a:r>
            <a:endParaRPr lang="zh-CN" altLang="en-US" dirty="0"/>
          </a:p>
        </p:txBody>
      </p:sp>
      <p:sp>
        <p:nvSpPr>
          <p:cNvPr id="8" name="文本框 7">
            <a:extLst>
              <a:ext uri="{FF2B5EF4-FFF2-40B4-BE49-F238E27FC236}">
                <a16:creationId xmlns:a16="http://schemas.microsoft.com/office/drawing/2014/main" id="{E0086F9B-1880-4459-B57A-AECB60E4F9B9}"/>
              </a:ext>
            </a:extLst>
          </p:cNvPr>
          <p:cNvSpPr txBox="1"/>
          <p:nvPr/>
        </p:nvSpPr>
        <p:spPr>
          <a:xfrm>
            <a:off x="8429248" y="1157766"/>
            <a:ext cx="5409398" cy="369333"/>
          </a:xfrm>
          <a:prstGeom prst="rect">
            <a:avLst/>
          </a:prstGeom>
          <a:noFill/>
        </p:spPr>
        <p:txBody>
          <a:bodyPr wrap="square" rtlCol="0">
            <a:spAutoFit/>
          </a:bodyPr>
          <a:lstStyle/>
          <a:p>
            <a:r>
              <a:rPr lang="zh-CN" altLang="en-US" dirty="0"/>
              <a:t>注：每种方法计算</a:t>
            </a:r>
            <a:r>
              <a:rPr lang="en-US" altLang="zh-CN" dirty="0"/>
              <a:t>20</a:t>
            </a:r>
            <a:r>
              <a:rPr lang="zh-CN" altLang="en-US" dirty="0"/>
              <a:t>次减少随机性</a:t>
            </a:r>
          </a:p>
        </p:txBody>
      </p:sp>
      <p:pic>
        <p:nvPicPr>
          <p:cNvPr id="10" name="图片 9">
            <a:extLst>
              <a:ext uri="{FF2B5EF4-FFF2-40B4-BE49-F238E27FC236}">
                <a16:creationId xmlns:a16="http://schemas.microsoft.com/office/drawing/2014/main" id="{B8FB4FC9-801E-4AB8-B811-176FFCDE5B13}"/>
              </a:ext>
            </a:extLst>
          </p:cNvPr>
          <p:cNvPicPr>
            <a:picLocks noChangeAspect="1"/>
          </p:cNvPicPr>
          <p:nvPr/>
        </p:nvPicPr>
        <p:blipFill>
          <a:blip r:embed="rId2"/>
          <a:stretch>
            <a:fillRect/>
          </a:stretch>
        </p:blipFill>
        <p:spPr>
          <a:xfrm>
            <a:off x="1145405" y="1527099"/>
            <a:ext cx="9548261" cy="4997002"/>
          </a:xfrm>
          <a:prstGeom prst="rect">
            <a:avLst/>
          </a:prstGeom>
        </p:spPr>
      </p:pic>
      <p:sp>
        <p:nvSpPr>
          <p:cNvPr id="12" name="矩形 11">
            <a:extLst>
              <a:ext uri="{FF2B5EF4-FFF2-40B4-BE49-F238E27FC236}">
                <a16:creationId xmlns:a16="http://schemas.microsoft.com/office/drawing/2014/main" id="{C69F3082-52DB-4AAC-9440-861AA3990055}"/>
              </a:ext>
            </a:extLst>
          </p:cNvPr>
          <p:cNvSpPr/>
          <p:nvPr/>
        </p:nvSpPr>
        <p:spPr>
          <a:xfrm>
            <a:off x="10678752" y="5746906"/>
            <a:ext cx="856649" cy="768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5723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09F41-D32D-42F7-9B59-DE4FC8DE7913}"/>
              </a:ext>
            </a:extLst>
          </p:cNvPr>
          <p:cNvSpPr>
            <a:spLocks noGrp="1"/>
          </p:cNvSpPr>
          <p:nvPr>
            <p:ph type="title"/>
          </p:nvPr>
        </p:nvSpPr>
        <p:spPr/>
        <p:txBody>
          <a:bodyPr/>
          <a:lstStyle/>
          <a:p>
            <a:r>
              <a:rPr lang="zh-CN" altLang="en-US" dirty="0"/>
              <a:t>计算性能评估</a:t>
            </a:r>
          </a:p>
        </p:txBody>
      </p:sp>
      <p:sp>
        <p:nvSpPr>
          <p:cNvPr id="4" name="灯片编号占位符 3">
            <a:extLst>
              <a:ext uri="{FF2B5EF4-FFF2-40B4-BE49-F238E27FC236}">
                <a16:creationId xmlns:a16="http://schemas.microsoft.com/office/drawing/2014/main" id="{7391F57C-BD41-4167-850A-E1FEE5D1F95C}"/>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5" name="文本框 4">
            <a:extLst>
              <a:ext uri="{FF2B5EF4-FFF2-40B4-BE49-F238E27FC236}">
                <a16:creationId xmlns:a16="http://schemas.microsoft.com/office/drawing/2014/main" id="{F139BDAA-B3B2-4176-AF93-2C406A9ED25F}"/>
              </a:ext>
            </a:extLst>
          </p:cNvPr>
          <p:cNvSpPr txBox="1"/>
          <p:nvPr/>
        </p:nvSpPr>
        <p:spPr>
          <a:xfrm>
            <a:off x="770021" y="1386038"/>
            <a:ext cx="1934678" cy="462013"/>
          </a:xfrm>
          <a:prstGeom prst="rect">
            <a:avLst/>
          </a:prstGeom>
          <a:noFill/>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0FB5004A-2C62-4195-B19D-A49CD6626252}"/>
              </a:ext>
            </a:extLst>
          </p:cNvPr>
          <p:cNvPicPr>
            <a:picLocks noChangeAspect="1"/>
          </p:cNvPicPr>
          <p:nvPr/>
        </p:nvPicPr>
        <p:blipFill>
          <a:blip r:embed="rId2"/>
          <a:stretch>
            <a:fillRect/>
          </a:stretch>
        </p:blipFill>
        <p:spPr>
          <a:xfrm>
            <a:off x="1903936" y="184471"/>
            <a:ext cx="7865706" cy="6378255"/>
          </a:xfrm>
          <a:prstGeom prst="rect">
            <a:avLst/>
          </a:prstGeom>
        </p:spPr>
      </p:pic>
      <p:pic>
        <p:nvPicPr>
          <p:cNvPr id="9" name="图片 8">
            <a:extLst>
              <a:ext uri="{FF2B5EF4-FFF2-40B4-BE49-F238E27FC236}">
                <a16:creationId xmlns:a16="http://schemas.microsoft.com/office/drawing/2014/main" id="{20BE3CB7-EFEF-4143-B6CD-B6A5B884F860}"/>
              </a:ext>
            </a:extLst>
          </p:cNvPr>
          <p:cNvPicPr>
            <a:picLocks noChangeAspect="1"/>
          </p:cNvPicPr>
          <p:nvPr/>
        </p:nvPicPr>
        <p:blipFill>
          <a:blip r:embed="rId3"/>
          <a:stretch>
            <a:fillRect/>
          </a:stretch>
        </p:blipFill>
        <p:spPr>
          <a:xfrm>
            <a:off x="1668015" y="1441439"/>
            <a:ext cx="8515514" cy="3975122"/>
          </a:xfrm>
          <a:prstGeom prst="rect">
            <a:avLst/>
          </a:prstGeom>
        </p:spPr>
      </p:pic>
      <p:pic>
        <p:nvPicPr>
          <p:cNvPr id="11" name="图片 10">
            <a:extLst>
              <a:ext uri="{FF2B5EF4-FFF2-40B4-BE49-F238E27FC236}">
                <a16:creationId xmlns:a16="http://schemas.microsoft.com/office/drawing/2014/main" id="{8C1CDA1C-72C7-4BC1-BDD4-4C0329C8E6C5}"/>
              </a:ext>
            </a:extLst>
          </p:cNvPr>
          <p:cNvPicPr>
            <a:picLocks noChangeAspect="1"/>
          </p:cNvPicPr>
          <p:nvPr/>
        </p:nvPicPr>
        <p:blipFill>
          <a:blip r:embed="rId4"/>
          <a:stretch>
            <a:fillRect/>
          </a:stretch>
        </p:blipFill>
        <p:spPr>
          <a:xfrm>
            <a:off x="2615766" y="814237"/>
            <a:ext cx="6267450" cy="4657725"/>
          </a:xfrm>
          <a:prstGeom prst="rect">
            <a:avLst/>
          </a:prstGeom>
        </p:spPr>
      </p:pic>
    </p:spTree>
    <p:extLst>
      <p:ext uri="{BB962C8B-B14F-4D97-AF65-F5344CB8AC3E}">
        <p14:creationId xmlns:p14="http://schemas.microsoft.com/office/powerpoint/2010/main" val="51590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96575C7-A920-4ACD-93E7-035B6D85204E}"/>
              </a:ext>
            </a:extLst>
          </p:cNvPr>
          <p:cNvSpPr>
            <a:spLocks noGrp="1"/>
          </p:cNvSpPr>
          <p:nvPr>
            <p:ph type="sldNum" sz="quarter" idx="4294967295"/>
          </p:nvPr>
        </p:nvSpPr>
        <p:spPr>
          <a:xfrm>
            <a:off x="9282113" y="6515100"/>
            <a:ext cx="2909887" cy="206375"/>
          </a:xfrm>
        </p:spPr>
        <p:txBody>
          <a:bodyPr/>
          <a:lstStyle/>
          <a:p>
            <a:fld id="{5DD3DB80-B894-403A-B48E-6FDC1A72010E}" type="slidenum">
              <a:rPr lang="zh-CN" altLang="en-US" smtClean="0"/>
              <a:pPr/>
              <a:t>36</a:t>
            </a:fld>
            <a:endParaRPr lang="zh-CN" altLang="en-US"/>
          </a:p>
        </p:txBody>
      </p:sp>
      <p:sp>
        <p:nvSpPr>
          <p:cNvPr id="6" name="文本框 5">
            <a:extLst>
              <a:ext uri="{FF2B5EF4-FFF2-40B4-BE49-F238E27FC236}">
                <a16:creationId xmlns:a16="http://schemas.microsoft.com/office/drawing/2014/main" id="{5CF13990-6AC6-4706-8B33-260FE02F56C4}"/>
              </a:ext>
            </a:extLst>
          </p:cNvPr>
          <p:cNvSpPr txBox="1"/>
          <p:nvPr/>
        </p:nvSpPr>
        <p:spPr>
          <a:xfrm>
            <a:off x="420303" y="726192"/>
            <a:ext cx="11660038" cy="4925066"/>
          </a:xfrm>
          <a:prstGeom prst="rect">
            <a:avLst/>
          </a:prstGeom>
          <a:noFill/>
        </p:spPr>
        <p:txBody>
          <a:bodyPr wrap="square">
            <a:spAutoFit/>
          </a:bodyPr>
          <a:lstStyle/>
          <a:p>
            <a:pPr marL="342900" indent="-342900">
              <a:lnSpc>
                <a:spcPct val="300000"/>
              </a:lnSpc>
              <a:buAutoNum type="arabicParenBoth"/>
            </a:pPr>
            <a:r>
              <a:rPr lang="en-US" altLang="zh-CN" dirty="0"/>
              <a:t>SVM</a:t>
            </a:r>
            <a:r>
              <a:rPr lang="zh-CN" altLang="en-US" dirty="0"/>
              <a:t>、</a:t>
            </a:r>
            <a:r>
              <a:rPr lang="en-US" altLang="zh-CN" dirty="0"/>
              <a:t>MLP</a:t>
            </a:r>
            <a:r>
              <a:rPr lang="zh-CN" altLang="en-US" dirty="0"/>
              <a:t>和</a:t>
            </a:r>
            <a:r>
              <a:rPr lang="en-US" altLang="zh-CN" dirty="0"/>
              <a:t>DT</a:t>
            </a:r>
            <a:r>
              <a:rPr lang="zh-CN" altLang="en-US" dirty="0"/>
              <a:t>方法的计算效率较高，本文提出的基于</a:t>
            </a:r>
            <a:r>
              <a:rPr lang="en-US" altLang="zh-CN" dirty="0"/>
              <a:t>GC-CNN</a:t>
            </a:r>
            <a:r>
              <a:rPr lang="zh-CN" altLang="en-US" dirty="0"/>
              <a:t>的方法和</a:t>
            </a:r>
            <a:r>
              <a:rPr lang="en-US" altLang="zh-CN" dirty="0"/>
              <a:t>GAF-CNN</a:t>
            </a:r>
            <a:r>
              <a:rPr lang="zh-CN" altLang="en-US" dirty="0"/>
              <a:t>方法需要更长的训练时间。</a:t>
            </a:r>
            <a:endParaRPr lang="en-US" altLang="zh-CN" dirty="0"/>
          </a:p>
          <a:p>
            <a:pPr marL="342900" indent="-342900">
              <a:lnSpc>
                <a:spcPct val="300000"/>
              </a:lnSpc>
              <a:buAutoNum type="arabicParenBoth"/>
            </a:pPr>
            <a:r>
              <a:rPr lang="zh-CN" altLang="en-US" dirty="0"/>
              <a:t>基于</a:t>
            </a:r>
            <a:r>
              <a:rPr lang="en-US" altLang="zh-CN" dirty="0"/>
              <a:t>GC-CNN</a:t>
            </a:r>
            <a:r>
              <a:rPr lang="zh-CN" altLang="en-US" dirty="0"/>
              <a:t>的方法在几乎所有的评价指标上都优于</a:t>
            </a:r>
            <a:r>
              <a:rPr lang="en-US" altLang="zh-CN" dirty="0"/>
              <a:t>Dual-CNN</a:t>
            </a:r>
            <a:r>
              <a:rPr lang="zh-CN" altLang="en-US" dirty="0"/>
              <a:t>。这表明，在考虑股票市场信息的情况下，可以提高预测性能。</a:t>
            </a:r>
            <a:endParaRPr lang="en-US" altLang="zh-CN" dirty="0"/>
          </a:p>
          <a:p>
            <a:pPr marL="342900" indent="-342900">
              <a:lnSpc>
                <a:spcPct val="300000"/>
              </a:lnSpc>
              <a:buAutoNum type="arabicParenBoth"/>
            </a:pPr>
            <a:r>
              <a:rPr lang="zh-CN" altLang="en-US" dirty="0"/>
              <a:t>提出的基于</a:t>
            </a:r>
            <a:r>
              <a:rPr lang="en-US" altLang="zh-CN" dirty="0"/>
              <a:t>GC-CNN</a:t>
            </a:r>
            <a:r>
              <a:rPr lang="zh-CN" altLang="en-US" dirty="0"/>
              <a:t>的方法优于大多数比较方法，但在所有评价指标上并不总是突出。</a:t>
            </a:r>
            <a:r>
              <a:rPr lang="zh-CN" altLang="en-US" dirty="0">
                <a:solidFill>
                  <a:srgbClr val="FF0000"/>
                </a:solidFill>
              </a:rPr>
              <a:t>相同的特征对不同的股票有不同的影响</a:t>
            </a:r>
            <a:r>
              <a:rPr lang="zh-CN" altLang="en-US" dirty="0"/>
              <a:t>，相同的方法对不同的股票有不同的预测能力。</a:t>
            </a:r>
            <a:endParaRPr lang="en-US" altLang="zh-CN" dirty="0"/>
          </a:p>
          <a:p>
            <a:pPr marL="342900" indent="-342900">
              <a:lnSpc>
                <a:spcPct val="300000"/>
              </a:lnSpc>
              <a:buAutoNum type="arabicParenBoth"/>
            </a:pPr>
            <a:r>
              <a:rPr lang="zh-CN" altLang="en-US" dirty="0"/>
              <a:t>与其他比较方法相比，本文提出的基于</a:t>
            </a:r>
            <a:r>
              <a:rPr lang="en-US" altLang="zh-CN" dirty="0"/>
              <a:t>GC-CNN</a:t>
            </a:r>
            <a:r>
              <a:rPr lang="zh-CN" altLang="en-US" dirty="0"/>
              <a:t>的方法性能更稳定。</a:t>
            </a:r>
          </a:p>
        </p:txBody>
      </p:sp>
      <p:sp>
        <p:nvSpPr>
          <p:cNvPr id="7" name="文本框 6">
            <a:extLst>
              <a:ext uri="{FF2B5EF4-FFF2-40B4-BE49-F238E27FC236}">
                <a16:creationId xmlns:a16="http://schemas.microsoft.com/office/drawing/2014/main" id="{860BBE1C-C63E-4FEE-8B2F-85E664BAA388}"/>
              </a:ext>
            </a:extLst>
          </p:cNvPr>
          <p:cNvSpPr txBox="1"/>
          <p:nvPr/>
        </p:nvSpPr>
        <p:spPr>
          <a:xfrm>
            <a:off x="9172876" y="3004059"/>
            <a:ext cx="2907465" cy="369332"/>
          </a:xfrm>
          <a:prstGeom prst="rect">
            <a:avLst/>
          </a:prstGeom>
          <a:noFill/>
        </p:spPr>
        <p:txBody>
          <a:bodyPr wrap="square" rtlCol="0">
            <a:spAutoFit/>
          </a:bodyPr>
          <a:lstStyle/>
          <a:p>
            <a:r>
              <a:rPr lang="zh-CN" altLang="en-US" dirty="0">
                <a:solidFill>
                  <a:srgbClr val="FF0000"/>
                </a:solidFill>
              </a:rPr>
              <a:t>疑问</a:t>
            </a:r>
            <a:r>
              <a:rPr lang="en-US" altLang="zh-CN" dirty="0">
                <a:solidFill>
                  <a:srgbClr val="FF0000"/>
                </a:solidFill>
              </a:rPr>
              <a:t>5</a:t>
            </a:r>
            <a:r>
              <a:rPr lang="zh-CN" altLang="en-US" dirty="0">
                <a:solidFill>
                  <a:srgbClr val="FF0000"/>
                </a:solidFill>
              </a:rPr>
              <a:t>：这个结论如何得到</a:t>
            </a:r>
          </a:p>
        </p:txBody>
      </p:sp>
    </p:spTree>
    <p:extLst>
      <p:ext uri="{BB962C8B-B14F-4D97-AF65-F5344CB8AC3E}">
        <p14:creationId xmlns:p14="http://schemas.microsoft.com/office/powerpoint/2010/main" val="3245843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4A916-5CBF-437B-9B8C-BE399523C5E7}"/>
              </a:ext>
            </a:extLst>
          </p:cNvPr>
          <p:cNvSpPr>
            <a:spLocks noGrp="1"/>
          </p:cNvSpPr>
          <p:nvPr>
            <p:ph type="title"/>
          </p:nvPr>
        </p:nvSpPr>
        <p:spPr/>
        <p:txBody>
          <a:bodyPr/>
          <a:lstStyle/>
          <a:p>
            <a:r>
              <a:rPr lang="zh-CN" altLang="en-US" dirty="0"/>
              <a:t>计算性能评估</a:t>
            </a:r>
          </a:p>
        </p:txBody>
      </p:sp>
      <p:pic>
        <p:nvPicPr>
          <p:cNvPr id="4" name="图片 3">
            <a:extLst>
              <a:ext uri="{FF2B5EF4-FFF2-40B4-BE49-F238E27FC236}">
                <a16:creationId xmlns:a16="http://schemas.microsoft.com/office/drawing/2014/main" id="{C50C2ACC-88AA-4235-A881-73923DA84767}"/>
              </a:ext>
            </a:extLst>
          </p:cNvPr>
          <p:cNvPicPr>
            <a:picLocks noChangeAspect="1"/>
          </p:cNvPicPr>
          <p:nvPr/>
        </p:nvPicPr>
        <p:blipFill>
          <a:blip r:embed="rId2"/>
          <a:stretch>
            <a:fillRect/>
          </a:stretch>
        </p:blipFill>
        <p:spPr>
          <a:xfrm>
            <a:off x="117987" y="1235952"/>
            <a:ext cx="11678290" cy="4201287"/>
          </a:xfrm>
          <a:prstGeom prst="rect">
            <a:avLst/>
          </a:prstGeom>
        </p:spPr>
      </p:pic>
      <p:pic>
        <p:nvPicPr>
          <p:cNvPr id="6" name="图片 5">
            <a:extLst>
              <a:ext uri="{FF2B5EF4-FFF2-40B4-BE49-F238E27FC236}">
                <a16:creationId xmlns:a16="http://schemas.microsoft.com/office/drawing/2014/main" id="{DCBBEE48-759E-4075-9BAE-0E4BC2B9E4D6}"/>
              </a:ext>
            </a:extLst>
          </p:cNvPr>
          <p:cNvPicPr>
            <a:picLocks noChangeAspect="1"/>
          </p:cNvPicPr>
          <p:nvPr/>
        </p:nvPicPr>
        <p:blipFill>
          <a:blip r:embed="rId3"/>
          <a:stretch>
            <a:fillRect/>
          </a:stretch>
        </p:blipFill>
        <p:spPr>
          <a:xfrm>
            <a:off x="78658" y="1235952"/>
            <a:ext cx="12192000" cy="4386146"/>
          </a:xfrm>
          <a:prstGeom prst="rect">
            <a:avLst/>
          </a:prstGeom>
        </p:spPr>
      </p:pic>
      <p:pic>
        <p:nvPicPr>
          <p:cNvPr id="8" name="图片 7">
            <a:extLst>
              <a:ext uri="{FF2B5EF4-FFF2-40B4-BE49-F238E27FC236}">
                <a16:creationId xmlns:a16="http://schemas.microsoft.com/office/drawing/2014/main" id="{6DCA7AA8-7391-4D65-8265-67A55448DE28}"/>
              </a:ext>
            </a:extLst>
          </p:cNvPr>
          <p:cNvPicPr>
            <a:picLocks noChangeAspect="1"/>
          </p:cNvPicPr>
          <p:nvPr/>
        </p:nvPicPr>
        <p:blipFill>
          <a:blip r:embed="rId4"/>
          <a:stretch>
            <a:fillRect/>
          </a:stretch>
        </p:blipFill>
        <p:spPr>
          <a:xfrm>
            <a:off x="117987" y="1235902"/>
            <a:ext cx="12192000" cy="4923532"/>
          </a:xfrm>
          <a:prstGeom prst="rect">
            <a:avLst/>
          </a:prstGeom>
        </p:spPr>
      </p:pic>
      <p:sp>
        <p:nvSpPr>
          <p:cNvPr id="11" name="矩形 10">
            <a:extLst>
              <a:ext uri="{FF2B5EF4-FFF2-40B4-BE49-F238E27FC236}">
                <a16:creationId xmlns:a16="http://schemas.microsoft.com/office/drawing/2014/main" id="{8DB713CC-469C-4BE5-8F55-86A412EB95B5}"/>
              </a:ext>
            </a:extLst>
          </p:cNvPr>
          <p:cNvSpPr/>
          <p:nvPr/>
        </p:nvSpPr>
        <p:spPr>
          <a:xfrm>
            <a:off x="117987" y="1235902"/>
            <a:ext cx="11956026" cy="5364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649AE9B-72F9-4D33-8E58-A26D9E53CD8D}"/>
                  </a:ext>
                </a:extLst>
              </p:cNvPr>
              <p:cNvSpPr txBox="1"/>
              <p:nvPr/>
            </p:nvSpPr>
            <p:spPr>
              <a:xfrm>
                <a:off x="1405008" y="2409825"/>
                <a:ext cx="9381983" cy="1517723"/>
              </a:xfrm>
              <a:prstGeom prst="rect">
                <a:avLst/>
              </a:prstGeom>
              <a:solidFill>
                <a:schemeClr val="bg1"/>
              </a:solidFill>
              <a:ln>
                <a:solidFill>
                  <a:schemeClr val="tx1">
                    <a:lumMod val="65000"/>
                    <a:lumOff val="35000"/>
                  </a:schemeClr>
                </a:solidFill>
              </a:ln>
            </p:spPr>
            <p:txBody>
              <a:bodyPr wrap="square">
                <a:spAutoFit/>
              </a:bodyPr>
              <a:lstStyle/>
              <a:p>
                <a:pPr>
                  <a:lnSpc>
                    <a:spcPct val="200000"/>
                  </a:lnSpc>
                </a:pPr>
                <a:r>
                  <a:rPr lang="en-US" altLang="zh-CN" sz="2400" dirty="0"/>
                  <a:t>(1)</a:t>
                </a:r>
                <a:r>
                  <a:rPr lang="zh-CN" altLang="en-US" sz="2400" dirty="0"/>
                  <a:t>个体股票特征对预测结果有重要贡献，特别是对</a:t>
                </a: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𝑝𝑜𝑠</m:t>
                        </m:r>
                      </m:sub>
                    </m:sSub>
                    <m:r>
                      <a:rPr lang="zh-CN" altLang="en-US"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𝑛𝑒𝑔</m:t>
                        </m:r>
                      </m:sub>
                    </m:sSub>
                  </m:oMath>
                </a14:m>
                <a:endParaRPr lang="en-US" altLang="zh-CN" sz="2400" dirty="0"/>
              </a:p>
              <a:p>
                <a:pPr>
                  <a:lnSpc>
                    <a:spcPct val="200000"/>
                  </a:lnSpc>
                </a:pPr>
                <a:r>
                  <a:rPr lang="en-US" altLang="zh-CN" sz="2400" dirty="0"/>
                  <a:t>(2)</a:t>
                </a:r>
                <a:r>
                  <a:rPr lang="zh-CN" altLang="en-US" sz="2400" dirty="0"/>
                  <a:t>考虑股票市场特征可以提高预测性能。</a:t>
                </a:r>
              </a:p>
            </p:txBody>
          </p:sp>
        </mc:Choice>
        <mc:Fallback xmlns="">
          <p:sp>
            <p:nvSpPr>
              <p:cNvPr id="10" name="文本框 9">
                <a:extLst>
                  <a:ext uri="{FF2B5EF4-FFF2-40B4-BE49-F238E27FC236}">
                    <a16:creationId xmlns:a16="http://schemas.microsoft.com/office/drawing/2014/main" id="{3649AE9B-72F9-4D33-8E58-A26D9E53CD8D}"/>
                  </a:ext>
                </a:extLst>
              </p:cNvPr>
              <p:cNvSpPr txBox="1">
                <a:spLocks noRot="1" noChangeAspect="1" noMove="1" noResize="1" noEditPoints="1" noAdjustHandles="1" noChangeArrowheads="1" noChangeShapeType="1" noTextEdit="1"/>
              </p:cNvSpPr>
              <p:nvPr/>
            </p:nvSpPr>
            <p:spPr>
              <a:xfrm>
                <a:off x="1405008" y="2409825"/>
                <a:ext cx="9381983" cy="1517723"/>
              </a:xfrm>
              <a:prstGeom prst="rect">
                <a:avLst/>
              </a:prstGeom>
              <a:blipFill>
                <a:blip r:embed="rId5"/>
                <a:stretch>
                  <a:fillRect l="-908" b="-7968"/>
                </a:stretch>
              </a:blipFill>
              <a:ln>
                <a:solidFill>
                  <a:schemeClr val="tx1">
                    <a:lumMod val="65000"/>
                    <a:lumOff val="35000"/>
                  </a:schemeClr>
                </a:solidFill>
              </a:ln>
            </p:spPr>
            <p:txBody>
              <a:bodyPr/>
              <a:lstStyle/>
              <a:p>
                <a:r>
                  <a:rPr lang="zh-CN" altLang="en-US">
                    <a:noFill/>
                  </a:rPr>
                  <a:t> </a:t>
                </a:r>
              </a:p>
            </p:txBody>
          </p:sp>
        </mc:Fallback>
      </mc:AlternateContent>
    </p:spTree>
    <p:extLst>
      <p:ext uri="{BB962C8B-B14F-4D97-AF65-F5344CB8AC3E}">
        <p14:creationId xmlns:p14="http://schemas.microsoft.com/office/powerpoint/2010/main" val="95392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5C4A7-F6D7-4696-B19D-66578B7E6BDE}"/>
              </a:ext>
            </a:extLst>
          </p:cNvPr>
          <p:cNvSpPr>
            <a:spLocks noGrp="1"/>
          </p:cNvSpPr>
          <p:nvPr>
            <p:ph type="title"/>
          </p:nvPr>
        </p:nvSpPr>
        <p:spPr/>
        <p:txBody>
          <a:bodyPr/>
          <a:lstStyle/>
          <a:p>
            <a:r>
              <a:rPr lang="zh-CN" altLang="en-US" dirty="0"/>
              <a:t>财务评估</a:t>
            </a:r>
          </a:p>
        </p:txBody>
      </p:sp>
      <p:sp>
        <p:nvSpPr>
          <p:cNvPr id="4" name="灯片编号占位符 3">
            <a:extLst>
              <a:ext uri="{FF2B5EF4-FFF2-40B4-BE49-F238E27FC236}">
                <a16:creationId xmlns:a16="http://schemas.microsoft.com/office/drawing/2014/main" id="{8A75A88E-52A5-40D4-90FA-762147197B76}"/>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sp>
        <p:nvSpPr>
          <p:cNvPr id="6" name="文本框 5">
            <a:extLst>
              <a:ext uri="{FF2B5EF4-FFF2-40B4-BE49-F238E27FC236}">
                <a16:creationId xmlns:a16="http://schemas.microsoft.com/office/drawing/2014/main" id="{54E2A05A-DE52-485F-83D6-DB94F91F24BF}"/>
              </a:ext>
            </a:extLst>
          </p:cNvPr>
          <p:cNvSpPr txBox="1"/>
          <p:nvPr/>
        </p:nvSpPr>
        <p:spPr>
          <a:xfrm>
            <a:off x="669924" y="1361606"/>
            <a:ext cx="8778876" cy="474450"/>
          </a:xfrm>
          <a:prstGeom prst="rect">
            <a:avLst/>
          </a:prstGeom>
          <a:noFill/>
        </p:spPr>
        <p:txBody>
          <a:bodyPr wrap="square" rtlCol="0">
            <a:spAutoFit/>
          </a:bodyPr>
          <a:lstStyle/>
          <a:p>
            <a:r>
              <a:rPr lang="zh-CN" altLang="en-US" sz="2400" dirty="0"/>
              <a:t>基于不同的预测方法和常见的股票交易策略来模拟股票交易</a:t>
            </a:r>
          </a:p>
        </p:txBody>
      </p:sp>
      <p:sp>
        <p:nvSpPr>
          <p:cNvPr id="7" name="文本框 6">
            <a:extLst>
              <a:ext uri="{FF2B5EF4-FFF2-40B4-BE49-F238E27FC236}">
                <a16:creationId xmlns:a16="http://schemas.microsoft.com/office/drawing/2014/main" id="{80536AB5-4DD9-41A0-865C-178D200CDB0F}"/>
              </a:ext>
            </a:extLst>
          </p:cNvPr>
          <p:cNvSpPr txBox="1"/>
          <p:nvPr/>
        </p:nvSpPr>
        <p:spPr>
          <a:xfrm>
            <a:off x="669924" y="1836056"/>
            <a:ext cx="11144251" cy="444031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dirty="0"/>
              <a:t>财务评估的初始资金为</a:t>
            </a:r>
            <a:r>
              <a:rPr lang="en-US" altLang="zh-CN" dirty="0"/>
              <a:t>50000 RMB</a:t>
            </a:r>
          </a:p>
          <a:p>
            <a:pPr marL="285750" indent="-285750">
              <a:lnSpc>
                <a:spcPct val="200000"/>
              </a:lnSpc>
              <a:buFont typeface="Wingdings" panose="05000000000000000000" pitchFamily="2" charset="2"/>
              <a:buChar char="Ø"/>
            </a:pPr>
            <a:r>
              <a:rPr lang="zh-CN" altLang="en-US" dirty="0"/>
              <a:t>根据不同预测方法，对每只股票进行买入、卖出或持有。</a:t>
            </a:r>
            <a:endParaRPr lang="en-US" altLang="zh-CN" dirty="0"/>
          </a:p>
          <a:p>
            <a:pPr lvl="1">
              <a:lnSpc>
                <a:spcPct val="200000"/>
              </a:lnSpc>
            </a:pPr>
            <a:r>
              <a:rPr lang="zh-CN" altLang="en-US" dirty="0"/>
              <a:t>如果预测的标签是</a:t>
            </a:r>
            <a:r>
              <a:rPr lang="en-US" altLang="zh-CN" dirty="0"/>
              <a:t>1</a:t>
            </a:r>
            <a:r>
              <a:rPr lang="zh-CN" altLang="en-US" dirty="0"/>
              <a:t>，股票将以当天的收盘价用当前所有可用资本购买。</a:t>
            </a:r>
            <a:endParaRPr lang="en-US" altLang="zh-CN" dirty="0"/>
          </a:p>
          <a:p>
            <a:pPr lvl="1">
              <a:lnSpc>
                <a:spcPct val="200000"/>
              </a:lnSpc>
            </a:pPr>
            <a:r>
              <a:rPr lang="zh-CN" altLang="en-US" dirty="0"/>
              <a:t>如果预测的标签是</a:t>
            </a:r>
            <a:r>
              <a:rPr lang="en-US" altLang="zh-CN" dirty="0"/>
              <a:t>0</a:t>
            </a:r>
            <a:r>
              <a:rPr lang="zh-CN" altLang="en-US" dirty="0"/>
              <a:t>，股票将以当天的收盘价出售。</a:t>
            </a:r>
            <a:endParaRPr lang="en-US" altLang="zh-CN" dirty="0"/>
          </a:p>
          <a:p>
            <a:pPr lvl="1">
              <a:lnSpc>
                <a:spcPct val="200000"/>
              </a:lnSpc>
            </a:pPr>
            <a:r>
              <a:rPr lang="zh-CN" altLang="en-US" dirty="0"/>
              <a:t>否则，当天不采取任何行动。</a:t>
            </a:r>
            <a:endParaRPr lang="en-US" altLang="zh-CN" dirty="0"/>
          </a:p>
          <a:p>
            <a:pPr lvl="1">
              <a:lnSpc>
                <a:spcPct val="200000"/>
              </a:lnSpc>
            </a:pPr>
            <a:r>
              <a:rPr lang="zh-CN" altLang="en-US" dirty="0"/>
              <a:t>注意：如果连续出现同一个标签，只有第一个标签被激活。重复的标签被忽略，直到标签改变。</a:t>
            </a:r>
            <a:endParaRPr lang="en-US" altLang="zh-CN" dirty="0"/>
          </a:p>
          <a:p>
            <a:pPr marL="285750" indent="-285750">
              <a:lnSpc>
                <a:spcPct val="200000"/>
              </a:lnSpc>
              <a:buFont typeface="Wingdings" panose="05000000000000000000" pitchFamily="2" charset="2"/>
              <a:buChar char="Ø"/>
            </a:pPr>
            <a:r>
              <a:rPr lang="zh-CN" altLang="en-US" dirty="0"/>
              <a:t>将一些常用的股票交易策略与本文方法进行比较</a:t>
            </a:r>
            <a:endParaRPr lang="en-US" altLang="zh-CN" dirty="0"/>
          </a:p>
          <a:p>
            <a:pPr lvl="1">
              <a:lnSpc>
                <a:spcPct val="200000"/>
              </a:lnSpc>
            </a:pPr>
            <a:r>
              <a:rPr lang="zh-CN" altLang="en-US" dirty="0"/>
              <a:t>交易策略：</a:t>
            </a:r>
            <a:r>
              <a:rPr lang="en-US" altLang="zh-CN" dirty="0"/>
              <a:t>RSI signal</a:t>
            </a:r>
            <a:r>
              <a:rPr lang="zh-CN" altLang="en-US" dirty="0"/>
              <a:t>、</a:t>
            </a:r>
            <a:r>
              <a:rPr lang="en-US" altLang="zh-CN" dirty="0"/>
              <a:t>SMA short-term signal</a:t>
            </a:r>
            <a:r>
              <a:rPr lang="zh-CN" altLang="en-US" dirty="0"/>
              <a:t>、</a:t>
            </a:r>
            <a:r>
              <a:rPr lang="en-US" altLang="zh-CN" dirty="0"/>
              <a:t>SMA long-term signal</a:t>
            </a:r>
            <a:r>
              <a:rPr lang="zh-CN" altLang="en-US" dirty="0"/>
              <a:t>、</a:t>
            </a:r>
            <a:r>
              <a:rPr lang="en-US" altLang="zh-CN" dirty="0"/>
              <a:t>MACD signal</a:t>
            </a:r>
          </a:p>
        </p:txBody>
      </p:sp>
    </p:spTree>
    <p:extLst>
      <p:ext uri="{BB962C8B-B14F-4D97-AF65-F5344CB8AC3E}">
        <p14:creationId xmlns:p14="http://schemas.microsoft.com/office/powerpoint/2010/main" val="3257257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38298-F295-43E8-9CBF-B2BD548A8017}"/>
              </a:ext>
            </a:extLst>
          </p:cNvPr>
          <p:cNvSpPr>
            <a:spLocks noGrp="1"/>
          </p:cNvSpPr>
          <p:nvPr>
            <p:ph type="title"/>
          </p:nvPr>
        </p:nvSpPr>
        <p:spPr/>
        <p:txBody>
          <a:bodyPr/>
          <a:lstStyle/>
          <a:p>
            <a:r>
              <a:rPr lang="zh-CN" altLang="en-US" dirty="0"/>
              <a:t>财务评估</a:t>
            </a:r>
          </a:p>
        </p:txBody>
      </p:sp>
      <p:sp>
        <p:nvSpPr>
          <p:cNvPr id="4" name="灯片编号占位符 3">
            <a:extLst>
              <a:ext uri="{FF2B5EF4-FFF2-40B4-BE49-F238E27FC236}">
                <a16:creationId xmlns:a16="http://schemas.microsoft.com/office/drawing/2014/main" id="{28A76D08-5D17-4FCC-8639-EA35E5C9816F}"/>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grpSp>
        <p:nvGrpSpPr>
          <p:cNvPr id="17" name="组合 16">
            <a:extLst>
              <a:ext uri="{FF2B5EF4-FFF2-40B4-BE49-F238E27FC236}">
                <a16:creationId xmlns:a16="http://schemas.microsoft.com/office/drawing/2014/main" id="{475C6C63-2981-4F04-B4ED-277C3440369D}"/>
              </a:ext>
            </a:extLst>
          </p:cNvPr>
          <p:cNvGrpSpPr/>
          <p:nvPr/>
        </p:nvGrpSpPr>
        <p:grpSpPr>
          <a:xfrm>
            <a:off x="861217" y="1352550"/>
            <a:ext cx="9863932" cy="3981450"/>
            <a:chOff x="889792" y="1438275"/>
            <a:chExt cx="9863932" cy="3981450"/>
          </a:xfrm>
        </p:grpSpPr>
        <p:pic>
          <p:nvPicPr>
            <p:cNvPr id="6" name="图片 5">
              <a:extLst>
                <a:ext uri="{FF2B5EF4-FFF2-40B4-BE49-F238E27FC236}">
                  <a16:creationId xmlns:a16="http://schemas.microsoft.com/office/drawing/2014/main" id="{9268DC4F-D66A-442B-A06A-B88265DAF7EC}"/>
                </a:ext>
              </a:extLst>
            </p:cNvPr>
            <p:cNvPicPr>
              <a:picLocks noChangeAspect="1"/>
            </p:cNvPicPr>
            <p:nvPr/>
          </p:nvPicPr>
          <p:blipFill>
            <a:blip r:embed="rId2"/>
            <a:stretch>
              <a:fillRect/>
            </a:stretch>
          </p:blipFill>
          <p:spPr>
            <a:xfrm>
              <a:off x="889792" y="1438275"/>
              <a:ext cx="9401175" cy="3981450"/>
            </a:xfrm>
            <a:prstGeom prst="rect">
              <a:avLst/>
            </a:prstGeom>
          </p:spPr>
        </p:pic>
        <p:cxnSp>
          <p:nvCxnSpPr>
            <p:cNvPr id="9" name="直接箭头连接符 8">
              <a:extLst>
                <a:ext uri="{FF2B5EF4-FFF2-40B4-BE49-F238E27FC236}">
                  <a16:creationId xmlns:a16="http://schemas.microsoft.com/office/drawing/2014/main" id="{239102B6-04DC-487D-B762-C67931295804}"/>
                </a:ext>
              </a:extLst>
            </p:cNvPr>
            <p:cNvCxnSpPr/>
            <p:nvPr/>
          </p:nvCxnSpPr>
          <p:spPr>
            <a:xfrm flipV="1">
              <a:off x="4676775" y="2038350"/>
              <a:ext cx="0" cy="6762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87CEBED-708B-4B31-9A8F-ADEE83467E93}"/>
                </a:ext>
              </a:extLst>
            </p:cNvPr>
            <p:cNvSpPr txBox="1"/>
            <p:nvPr/>
          </p:nvSpPr>
          <p:spPr>
            <a:xfrm>
              <a:off x="2290762" y="1567934"/>
              <a:ext cx="5038724" cy="369332"/>
            </a:xfrm>
            <a:prstGeom prst="rect">
              <a:avLst/>
            </a:prstGeom>
            <a:noFill/>
            <a:ln>
              <a:solidFill>
                <a:schemeClr val="tx1"/>
              </a:solidFill>
            </a:ln>
          </p:spPr>
          <p:txBody>
            <a:bodyPr wrap="square" rtlCol="0">
              <a:spAutoFit/>
            </a:bodyPr>
            <a:lstStyle/>
            <a:p>
              <a:r>
                <a:rPr lang="zh-CN" altLang="en-US" dirty="0"/>
                <a:t>基于持有股票而不出售计算的持有收益和损失</a:t>
              </a:r>
            </a:p>
          </p:txBody>
        </p:sp>
        <p:cxnSp>
          <p:nvCxnSpPr>
            <p:cNvPr id="12" name="直接箭头连接符 11">
              <a:extLst>
                <a:ext uri="{FF2B5EF4-FFF2-40B4-BE49-F238E27FC236}">
                  <a16:creationId xmlns:a16="http://schemas.microsoft.com/office/drawing/2014/main" id="{9337A933-30A9-4DDA-B4E8-B91DADF5C84D}"/>
                </a:ext>
              </a:extLst>
            </p:cNvPr>
            <p:cNvCxnSpPr/>
            <p:nvPr/>
          </p:nvCxnSpPr>
          <p:spPr>
            <a:xfrm flipV="1">
              <a:off x="8315325" y="2038349"/>
              <a:ext cx="0" cy="6762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ED8EA4F-0585-494C-AEEB-BD14FFC5E39F}"/>
                </a:ext>
              </a:extLst>
            </p:cNvPr>
            <p:cNvSpPr txBox="1"/>
            <p:nvPr/>
          </p:nvSpPr>
          <p:spPr>
            <a:xfrm>
              <a:off x="7546181" y="1552575"/>
              <a:ext cx="3207543" cy="369332"/>
            </a:xfrm>
            <a:prstGeom prst="rect">
              <a:avLst/>
            </a:prstGeom>
            <a:noFill/>
            <a:ln>
              <a:solidFill>
                <a:schemeClr val="tx1"/>
              </a:solidFill>
            </a:ln>
          </p:spPr>
          <p:txBody>
            <a:bodyPr wrap="square" rtlCol="0">
              <a:spAutoFit/>
            </a:bodyPr>
            <a:lstStyle/>
            <a:p>
              <a:r>
                <a:rPr lang="zh-CN" altLang="en-US" dirty="0"/>
                <a:t>基于真正趋势计算的最大利润</a:t>
              </a:r>
            </a:p>
          </p:txBody>
        </p:sp>
      </p:grpSp>
      <p:sp>
        <p:nvSpPr>
          <p:cNvPr id="18" name="文本框 17">
            <a:extLst>
              <a:ext uri="{FF2B5EF4-FFF2-40B4-BE49-F238E27FC236}">
                <a16:creationId xmlns:a16="http://schemas.microsoft.com/office/drawing/2014/main" id="{6F6369C2-D3D2-46FF-A4F7-E9E3BA8BDAC0}"/>
              </a:ext>
            </a:extLst>
          </p:cNvPr>
          <p:cNvSpPr txBox="1"/>
          <p:nvPr/>
        </p:nvSpPr>
        <p:spPr>
          <a:xfrm>
            <a:off x="3600449" y="5505450"/>
            <a:ext cx="4267201" cy="400110"/>
          </a:xfrm>
          <a:prstGeom prst="rect">
            <a:avLst/>
          </a:prstGeom>
          <a:solidFill>
            <a:srgbClr val="FFFF00"/>
          </a:solidFill>
        </p:spPr>
        <p:txBody>
          <a:bodyPr wrap="square" rtlCol="0">
            <a:spAutoFit/>
          </a:bodyPr>
          <a:lstStyle/>
          <a:p>
            <a:r>
              <a:rPr lang="zh-CN" altLang="en-US" sz="2000" dirty="0"/>
              <a:t>如果趋势预测正确超额回报可以实现</a:t>
            </a:r>
          </a:p>
        </p:txBody>
      </p:sp>
    </p:spTree>
    <p:extLst>
      <p:ext uri="{BB962C8B-B14F-4D97-AF65-F5344CB8AC3E}">
        <p14:creationId xmlns:p14="http://schemas.microsoft.com/office/powerpoint/2010/main" val="309640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60194-8C6B-4407-8D7E-61AF5C50800D}"/>
              </a:ext>
            </a:extLst>
          </p:cNvPr>
          <p:cNvSpPr>
            <a:spLocks noGrp="1"/>
          </p:cNvSpPr>
          <p:nvPr>
            <p:ph type="title"/>
          </p:nvPr>
        </p:nvSpPr>
        <p:spPr/>
        <p:txBody>
          <a:bodyPr/>
          <a:lstStyle/>
          <a:p>
            <a:r>
              <a:rPr lang="zh-CN" altLang="en-US" dirty="0"/>
              <a:t>研究背景</a:t>
            </a:r>
          </a:p>
        </p:txBody>
      </p:sp>
      <p:sp>
        <p:nvSpPr>
          <p:cNvPr id="4" name="灯片编号占位符 3">
            <a:extLst>
              <a:ext uri="{FF2B5EF4-FFF2-40B4-BE49-F238E27FC236}">
                <a16:creationId xmlns:a16="http://schemas.microsoft.com/office/drawing/2014/main" id="{B1F0EF02-6A3A-4009-87D2-9A6312C51E43}"/>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6" name="文本框 5">
            <a:extLst>
              <a:ext uri="{FF2B5EF4-FFF2-40B4-BE49-F238E27FC236}">
                <a16:creationId xmlns:a16="http://schemas.microsoft.com/office/drawing/2014/main" id="{420F46A9-20EF-4726-B31D-F682B6B8B036}"/>
              </a:ext>
            </a:extLst>
          </p:cNvPr>
          <p:cNvSpPr txBox="1"/>
          <p:nvPr/>
        </p:nvSpPr>
        <p:spPr>
          <a:xfrm>
            <a:off x="371471" y="1342191"/>
            <a:ext cx="11225216" cy="4440318"/>
          </a:xfrm>
          <a:prstGeom prst="rect">
            <a:avLst/>
          </a:prstGeom>
          <a:noFill/>
        </p:spPr>
        <p:txBody>
          <a:bodyPr wrap="square">
            <a:spAutoFit/>
          </a:bodyPr>
          <a:lstStyle/>
          <a:p>
            <a:pPr indent="457200">
              <a:lnSpc>
                <a:spcPct val="200000"/>
              </a:lnSpc>
            </a:pPr>
            <a:r>
              <a:rPr lang="zh-CN" altLang="en-US" dirty="0"/>
              <a:t>由于股票数据的高噪声、动态、非线性、非参数和混沌特性，</a:t>
            </a:r>
            <a:r>
              <a:rPr lang="zh-CN" altLang="en-US" dirty="0">
                <a:solidFill>
                  <a:srgbClr val="FF0000"/>
                </a:solidFill>
              </a:rPr>
              <a:t>股票市场预测一直是一个挑战</a:t>
            </a:r>
            <a:r>
              <a:rPr lang="zh-CN" altLang="en-US" dirty="0"/>
              <a:t>。</a:t>
            </a:r>
            <a:endParaRPr lang="en-US" altLang="zh-CN" dirty="0"/>
          </a:p>
          <a:p>
            <a:pPr indent="457200">
              <a:lnSpc>
                <a:spcPct val="200000"/>
              </a:lnSpc>
            </a:pPr>
            <a:r>
              <a:rPr lang="zh-CN" altLang="en-US" dirty="0"/>
              <a:t>由于投资者和营利组织十分关注股票的未来趋势，人们利用了许多方法来处理股票趋势预测问题。</a:t>
            </a:r>
            <a:endParaRPr lang="en-US" altLang="zh-CN" dirty="0"/>
          </a:p>
          <a:p>
            <a:pPr indent="457200">
              <a:lnSpc>
                <a:spcPct val="200000"/>
              </a:lnSpc>
            </a:pPr>
            <a:r>
              <a:rPr lang="zh-CN" altLang="en-US" dirty="0"/>
              <a:t>最初使用传统的</a:t>
            </a:r>
            <a:r>
              <a:rPr lang="zh-CN" altLang="en-US" dirty="0">
                <a:solidFill>
                  <a:srgbClr val="FF0000"/>
                </a:solidFill>
              </a:rPr>
              <a:t>统计方法，</a:t>
            </a:r>
            <a:r>
              <a:rPr lang="zh-CN" altLang="en-US" dirty="0"/>
              <a:t>随后，</a:t>
            </a:r>
            <a:r>
              <a:rPr lang="zh-CN" altLang="en-US" dirty="0">
                <a:solidFill>
                  <a:srgbClr val="FF0000"/>
                </a:solidFill>
              </a:rPr>
              <a:t>机器学习</a:t>
            </a:r>
            <a:r>
              <a:rPr lang="zh-CN" altLang="en-US" dirty="0"/>
              <a:t>技术被引入处理复杂的金融市场数据，并被证明有助于进行股票趋势预测。其中常用的一种机器学习方法是</a:t>
            </a:r>
            <a:r>
              <a:rPr lang="zh-CN" altLang="en-US" dirty="0">
                <a:solidFill>
                  <a:srgbClr val="FF0000"/>
                </a:solidFill>
              </a:rPr>
              <a:t>神经网络</a:t>
            </a:r>
            <a:r>
              <a:rPr lang="zh-CN" altLang="en-US" dirty="0"/>
              <a:t>，然而，在早期阶段，其不能有效地捕获数据特征表现（</a:t>
            </a:r>
            <a:r>
              <a:rPr lang="en-US" altLang="zh-CN" dirty="0"/>
              <a:t>data feature representation</a:t>
            </a:r>
            <a:r>
              <a:rPr lang="zh-CN" altLang="en-US" dirty="0"/>
              <a:t>），为了解决这一问题，</a:t>
            </a:r>
            <a:r>
              <a:rPr lang="zh-CN" altLang="en-US" dirty="0">
                <a:solidFill>
                  <a:srgbClr val="FF0000"/>
                </a:solidFill>
              </a:rPr>
              <a:t>深度学习</a:t>
            </a:r>
            <a:r>
              <a:rPr lang="zh-CN" altLang="en-US" dirty="0"/>
              <a:t>（如</a:t>
            </a:r>
            <a:r>
              <a:rPr lang="en-US" altLang="zh-CN" dirty="0"/>
              <a:t>RBM</a:t>
            </a:r>
            <a:r>
              <a:rPr lang="zh-CN" altLang="en-US" dirty="0"/>
              <a:t>、</a:t>
            </a:r>
            <a:r>
              <a:rPr lang="en-US" altLang="zh-CN" dirty="0"/>
              <a:t>RNN</a:t>
            </a:r>
            <a:r>
              <a:rPr lang="zh-CN" altLang="en-US" dirty="0"/>
              <a:t>、</a:t>
            </a:r>
            <a:r>
              <a:rPr lang="en-US" altLang="zh-CN" dirty="0"/>
              <a:t>LSTM</a:t>
            </a:r>
            <a:r>
              <a:rPr lang="zh-CN" altLang="en-US" dirty="0"/>
              <a:t>和</a:t>
            </a:r>
            <a:r>
              <a:rPr lang="en-US" altLang="zh-CN" dirty="0"/>
              <a:t>CNN</a:t>
            </a:r>
            <a:r>
              <a:rPr lang="zh-CN" altLang="en-US" dirty="0"/>
              <a:t>等方法）应运而生。其中</a:t>
            </a:r>
            <a:r>
              <a:rPr lang="en-US" altLang="zh-CN" dirty="0">
                <a:solidFill>
                  <a:srgbClr val="FF0000"/>
                </a:solidFill>
              </a:rPr>
              <a:t>CNN</a:t>
            </a:r>
            <a:r>
              <a:rPr lang="zh-CN" altLang="en-US" dirty="0"/>
              <a:t>是一种模拟生物视觉系统运行机制的多层神经网络结构，其被用于</a:t>
            </a:r>
            <a:r>
              <a:rPr lang="zh-CN" altLang="en-US" dirty="0">
                <a:solidFill>
                  <a:srgbClr val="FF0000"/>
                </a:solidFill>
              </a:rPr>
              <a:t>图像分类和识别问题</a:t>
            </a:r>
            <a:r>
              <a:rPr lang="zh-CN" altLang="en-US" dirty="0"/>
              <a:t>。近年来，许多研究人员致力于将股票市场数据转换成图像，然后利用</a:t>
            </a:r>
            <a:r>
              <a:rPr lang="en-US" altLang="zh-CN" dirty="0"/>
              <a:t>CNN</a:t>
            </a:r>
            <a:r>
              <a:rPr lang="zh-CN" altLang="en-US" dirty="0"/>
              <a:t>预测股票的未来趋势。但现有的图像变换方法大多只基于个股信息，</a:t>
            </a:r>
            <a:r>
              <a:rPr lang="zh-CN" altLang="en-US" dirty="0">
                <a:solidFill>
                  <a:srgbClr val="FF0000"/>
                </a:solidFill>
              </a:rPr>
              <a:t>忽略了股票市场信息</a:t>
            </a:r>
            <a:r>
              <a:rPr lang="zh-CN" altLang="en-US" dirty="0"/>
              <a:t>，将股市信息引入股市趋势预测可以进一步提高预测性能。</a:t>
            </a:r>
          </a:p>
        </p:txBody>
      </p:sp>
    </p:spTree>
    <p:extLst>
      <p:ext uri="{BB962C8B-B14F-4D97-AF65-F5344CB8AC3E}">
        <p14:creationId xmlns:p14="http://schemas.microsoft.com/office/powerpoint/2010/main" val="920093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E4036-E6EE-43E4-A2B5-C24C51EB7129}"/>
              </a:ext>
            </a:extLst>
          </p:cNvPr>
          <p:cNvSpPr>
            <a:spLocks noGrp="1"/>
          </p:cNvSpPr>
          <p:nvPr>
            <p:ph type="title"/>
          </p:nvPr>
        </p:nvSpPr>
        <p:spPr/>
        <p:txBody>
          <a:bodyPr/>
          <a:lstStyle/>
          <a:p>
            <a:r>
              <a:rPr lang="zh-CN" altLang="en-US" dirty="0"/>
              <a:t>财务评估</a:t>
            </a:r>
          </a:p>
        </p:txBody>
      </p:sp>
      <p:sp>
        <p:nvSpPr>
          <p:cNvPr id="3" name="页脚占位符 2">
            <a:extLst>
              <a:ext uri="{FF2B5EF4-FFF2-40B4-BE49-F238E27FC236}">
                <a16:creationId xmlns:a16="http://schemas.microsoft.com/office/drawing/2014/main" id="{45B3ABF1-CFBB-4E6C-838A-616471AB840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B46D99A1-06CF-42C2-8274-3FA52083FD29}"/>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pic>
        <p:nvPicPr>
          <p:cNvPr id="6" name="图片 5">
            <a:extLst>
              <a:ext uri="{FF2B5EF4-FFF2-40B4-BE49-F238E27FC236}">
                <a16:creationId xmlns:a16="http://schemas.microsoft.com/office/drawing/2014/main" id="{317E09F1-0309-463C-AE8A-2A3636F6194F}"/>
              </a:ext>
            </a:extLst>
          </p:cNvPr>
          <p:cNvPicPr>
            <a:picLocks noChangeAspect="1"/>
          </p:cNvPicPr>
          <p:nvPr/>
        </p:nvPicPr>
        <p:blipFill>
          <a:blip r:embed="rId2"/>
          <a:stretch>
            <a:fillRect/>
          </a:stretch>
        </p:blipFill>
        <p:spPr>
          <a:xfrm>
            <a:off x="104775" y="276200"/>
            <a:ext cx="12192000" cy="6299928"/>
          </a:xfrm>
          <a:prstGeom prst="rect">
            <a:avLst/>
          </a:prstGeom>
        </p:spPr>
      </p:pic>
      <p:pic>
        <p:nvPicPr>
          <p:cNvPr id="8" name="图片 7">
            <a:extLst>
              <a:ext uri="{FF2B5EF4-FFF2-40B4-BE49-F238E27FC236}">
                <a16:creationId xmlns:a16="http://schemas.microsoft.com/office/drawing/2014/main" id="{E8720689-D34E-45EB-B5E7-92E9DAFCB65D}"/>
              </a:ext>
            </a:extLst>
          </p:cNvPr>
          <p:cNvPicPr>
            <a:picLocks noChangeAspect="1"/>
          </p:cNvPicPr>
          <p:nvPr/>
        </p:nvPicPr>
        <p:blipFill>
          <a:blip r:embed="rId3"/>
          <a:stretch>
            <a:fillRect/>
          </a:stretch>
        </p:blipFill>
        <p:spPr>
          <a:xfrm>
            <a:off x="104775" y="351631"/>
            <a:ext cx="12192000" cy="5914256"/>
          </a:xfrm>
          <a:prstGeom prst="rect">
            <a:avLst/>
          </a:prstGeom>
        </p:spPr>
      </p:pic>
      <p:grpSp>
        <p:nvGrpSpPr>
          <p:cNvPr id="13" name="组合 12">
            <a:extLst>
              <a:ext uri="{FF2B5EF4-FFF2-40B4-BE49-F238E27FC236}">
                <a16:creationId xmlns:a16="http://schemas.microsoft.com/office/drawing/2014/main" id="{EFFE5DA7-AE26-4A3C-896F-6409DB4A07C0}"/>
              </a:ext>
            </a:extLst>
          </p:cNvPr>
          <p:cNvGrpSpPr/>
          <p:nvPr/>
        </p:nvGrpSpPr>
        <p:grpSpPr>
          <a:xfrm>
            <a:off x="332580" y="427062"/>
            <a:ext cx="12192795" cy="5838825"/>
            <a:chOff x="-795" y="514350"/>
            <a:chExt cx="12192795" cy="5838825"/>
          </a:xfrm>
        </p:grpSpPr>
        <p:pic>
          <p:nvPicPr>
            <p:cNvPr id="10" name="图片 9">
              <a:extLst>
                <a:ext uri="{FF2B5EF4-FFF2-40B4-BE49-F238E27FC236}">
                  <a16:creationId xmlns:a16="http://schemas.microsoft.com/office/drawing/2014/main" id="{6D1677B4-5EA3-488A-8374-CD16AFBC54DB}"/>
                </a:ext>
              </a:extLst>
            </p:cNvPr>
            <p:cNvPicPr>
              <a:picLocks noChangeAspect="1"/>
            </p:cNvPicPr>
            <p:nvPr/>
          </p:nvPicPr>
          <p:blipFill>
            <a:blip r:embed="rId4"/>
            <a:stretch>
              <a:fillRect/>
            </a:stretch>
          </p:blipFill>
          <p:spPr>
            <a:xfrm>
              <a:off x="0" y="514350"/>
              <a:ext cx="12192000" cy="3837937"/>
            </a:xfrm>
            <a:prstGeom prst="rect">
              <a:avLst/>
            </a:prstGeom>
          </p:spPr>
        </p:pic>
        <p:pic>
          <p:nvPicPr>
            <p:cNvPr id="12" name="图片 11">
              <a:extLst>
                <a:ext uri="{FF2B5EF4-FFF2-40B4-BE49-F238E27FC236}">
                  <a16:creationId xmlns:a16="http://schemas.microsoft.com/office/drawing/2014/main" id="{84D24B73-EA82-41DA-8C18-5E61CCAE32F2}"/>
                </a:ext>
              </a:extLst>
            </p:cNvPr>
            <p:cNvPicPr>
              <a:picLocks noChangeAspect="1"/>
            </p:cNvPicPr>
            <p:nvPr/>
          </p:nvPicPr>
          <p:blipFill>
            <a:blip r:embed="rId5"/>
            <a:stretch>
              <a:fillRect/>
            </a:stretch>
          </p:blipFill>
          <p:spPr>
            <a:xfrm>
              <a:off x="-795" y="4274620"/>
              <a:ext cx="12192000" cy="2078555"/>
            </a:xfrm>
            <a:prstGeom prst="rect">
              <a:avLst/>
            </a:prstGeom>
          </p:spPr>
        </p:pic>
      </p:grpSp>
      <p:sp>
        <p:nvSpPr>
          <p:cNvPr id="15" name="矩形 14">
            <a:extLst>
              <a:ext uri="{FF2B5EF4-FFF2-40B4-BE49-F238E27FC236}">
                <a16:creationId xmlns:a16="http://schemas.microsoft.com/office/drawing/2014/main" id="{578BA496-C1D8-4D8E-8C61-483A95488451}"/>
              </a:ext>
            </a:extLst>
          </p:cNvPr>
          <p:cNvSpPr/>
          <p:nvPr/>
        </p:nvSpPr>
        <p:spPr>
          <a:xfrm>
            <a:off x="0" y="76145"/>
            <a:ext cx="12192000" cy="6645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487F65F-25AF-4424-A9D0-8A6610B1813C}"/>
              </a:ext>
            </a:extLst>
          </p:cNvPr>
          <p:cNvSpPr txBox="1"/>
          <p:nvPr/>
        </p:nvSpPr>
        <p:spPr>
          <a:xfrm>
            <a:off x="2971799" y="3015088"/>
            <a:ext cx="6810375" cy="400110"/>
          </a:xfrm>
          <a:prstGeom prst="rect">
            <a:avLst/>
          </a:prstGeom>
          <a:noFill/>
        </p:spPr>
        <p:txBody>
          <a:bodyPr wrap="square" rtlCol="0">
            <a:spAutoFit/>
          </a:bodyPr>
          <a:lstStyle/>
          <a:p>
            <a:r>
              <a:rPr lang="zh-CN" altLang="en-US" sz="2000" dirty="0"/>
              <a:t>基于</a:t>
            </a:r>
            <a:r>
              <a:rPr lang="en-US" altLang="zh-CN" sz="2000" dirty="0"/>
              <a:t>GC-CNN</a:t>
            </a:r>
            <a:r>
              <a:rPr lang="zh-CN" altLang="en-US" sz="2000" dirty="0"/>
              <a:t>的方法能够获得更稳定、更高和一致的收益。</a:t>
            </a:r>
          </a:p>
        </p:txBody>
      </p:sp>
    </p:spTree>
    <p:extLst>
      <p:ext uri="{BB962C8B-B14F-4D97-AF65-F5344CB8AC3E}">
        <p14:creationId xmlns:p14="http://schemas.microsoft.com/office/powerpoint/2010/main" val="424253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40781-FD4B-4F1C-B3FD-CC5E3FDED669}"/>
              </a:ext>
            </a:extLst>
          </p:cNvPr>
          <p:cNvSpPr>
            <a:spLocks noGrp="1"/>
          </p:cNvSpPr>
          <p:nvPr>
            <p:ph type="title"/>
          </p:nvPr>
        </p:nvSpPr>
        <p:spPr/>
        <p:txBody>
          <a:bodyPr/>
          <a:lstStyle/>
          <a:p>
            <a:r>
              <a:rPr lang="zh-CN" altLang="en-US" dirty="0"/>
              <a:t>财务评估</a:t>
            </a:r>
          </a:p>
        </p:txBody>
      </p:sp>
      <p:sp>
        <p:nvSpPr>
          <p:cNvPr id="3" name="页脚占位符 2">
            <a:extLst>
              <a:ext uri="{FF2B5EF4-FFF2-40B4-BE49-F238E27FC236}">
                <a16:creationId xmlns:a16="http://schemas.microsoft.com/office/drawing/2014/main" id="{7007E961-654A-475D-AFF4-BA3A8E3DB0D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4C7EE79F-CAEA-4AAD-A65C-4F0CA543D496}"/>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pic>
        <p:nvPicPr>
          <p:cNvPr id="6" name="图片 5">
            <a:extLst>
              <a:ext uri="{FF2B5EF4-FFF2-40B4-BE49-F238E27FC236}">
                <a16:creationId xmlns:a16="http://schemas.microsoft.com/office/drawing/2014/main" id="{7BBAA975-6F8C-474D-B1D1-386860EC5556}"/>
              </a:ext>
            </a:extLst>
          </p:cNvPr>
          <p:cNvPicPr>
            <a:picLocks noChangeAspect="1"/>
          </p:cNvPicPr>
          <p:nvPr/>
        </p:nvPicPr>
        <p:blipFill rotWithShape="1">
          <a:blip r:embed="rId2"/>
          <a:srcRect r="547" b="8179"/>
          <a:stretch/>
        </p:blipFill>
        <p:spPr>
          <a:xfrm>
            <a:off x="66675" y="1028700"/>
            <a:ext cx="12125325" cy="5207264"/>
          </a:xfrm>
          <a:prstGeom prst="rect">
            <a:avLst/>
          </a:prstGeom>
        </p:spPr>
      </p:pic>
      <p:pic>
        <p:nvPicPr>
          <p:cNvPr id="8" name="图片 7">
            <a:extLst>
              <a:ext uri="{FF2B5EF4-FFF2-40B4-BE49-F238E27FC236}">
                <a16:creationId xmlns:a16="http://schemas.microsoft.com/office/drawing/2014/main" id="{147CAF5D-8490-4A09-8C4A-E82BDC71F48D}"/>
              </a:ext>
            </a:extLst>
          </p:cNvPr>
          <p:cNvPicPr>
            <a:picLocks noChangeAspect="1"/>
          </p:cNvPicPr>
          <p:nvPr/>
        </p:nvPicPr>
        <p:blipFill>
          <a:blip r:embed="rId3"/>
          <a:stretch>
            <a:fillRect/>
          </a:stretch>
        </p:blipFill>
        <p:spPr>
          <a:xfrm>
            <a:off x="66675" y="975733"/>
            <a:ext cx="12192000" cy="5399799"/>
          </a:xfrm>
          <a:prstGeom prst="rect">
            <a:avLst/>
          </a:prstGeom>
        </p:spPr>
      </p:pic>
      <p:pic>
        <p:nvPicPr>
          <p:cNvPr id="10" name="图片 9">
            <a:extLst>
              <a:ext uri="{FF2B5EF4-FFF2-40B4-BE49-F238E27FC236}">
                <a16:creationId xmlns:a16="http://schemas.microsoft.com/office/drawing/2014/main" id="{938DF402-6829-4A0F-B5B3-FDCD0B56A1C4}"/>
              </a:ext>
            </a:extLst>
          </p:cNvPr>
          <p:cNvPicPr>
            <a:picLocks noChangeAspect="1"/>
          </p:cNvPicPr>
          <p:nvPr/>
        </p:nvPicPr>
        <p:blipFill>
          <a:blip r:embed="rId4"/>
          <a:stretch>
            <a:fillRect/>
          </a:stretch>
        </p:blipFill>
        <p:spPr>
          <a:xfrm>
            <a:off x="66675" y="975733"/>
            <a:ext cx="12192000" cy="5691304"/>
          </a:xfrm>
          <a:prstGeom prst="rect">
            <a:avLst/>
          </a:prstGeom>
        </p:spPr>
      </p:pic>
      <p:pic>
        <p:nvPicPr>
          <p:cNvPr id="12" name="图片 11">
            <a:extLst>
              <a:ext uri="{FF2B5EF4-FFF2-40B4-BE49-F238E27FC236}">
                <a16:creationId xmlns:a16="http://schemas.microsoft.com/office/drawing/2014/main" id="{17BC7DB6-CFAF-40BC-9EBE-D20979D9F3D8}"/>
              </a:ext>
            </a:extLst>
          </p:cNvPr>
          <p:cNvPicPr>
            <a:picLocks noChangeAspect="1"/>
          </p:cNvPicPr>
          <p:nvPr/>
        </p:nvPicPr>
        <p:blipFill>
          <a:blip r:embed="rId5"/>
          <a:stretch>
            <a:fillRect/>
          </a:stretch>
        </p:blipFill>
        <p:spPr>
          <a:xfrm>
            <a:off x="-57150" y="969515"/>
            <a:ext cx="12192000" cy="5417713"/>
          </a:xfrm>
          <a:prstGeom prst="rect">
            <a:avLst/>
          </a:prstGeom>
        </p:spPr>
      </p:pic>
      <p:pic>
        <p:nvPicPr>
          <p:cNvPr id="14" name="图片 13">
            <a:extLst>
              <a:ext uri="{FF2B5EF4-FFF2-40B4-BE49-F238E27FC236}">
                <a16:creationId xmlns:a16="http://schemas.microsoft.com/office/drawing/2014/main" id="{EDE98A7F-3D64-47D1-9AD1-1663D719CF3E}"/>
              </a:ext>
            </a:extLst>
          </p:cNvPr>
          <p:cNvPicPr>
            <a:picLocks noChangeAspect="1"/>
          </p:cNvPicPr>
          <p:nvPr/>
        </p:nvPicPr>
        <p:blipFill>
          <a:blip r:embed="rId6"/>
          <a:stretch>
            <a:fillRect/>
          </a:stretch>
        </p:blipFill>
        <p:spPr>
          <a:xfrm>
            <a:off x="76200" y="1131235"/>
            <a:ext cx="12192000" cy="5401746"/>
          </a:xfrm>
          <a:prstGeom prst="rect">
            <a:avLst/>
          </a:prstGeom>
        </p:spPr>
      </p:pic>
      <p:pic>
        <p:nvPicPr>
          <p:cNvPr id="16" name="图片 15">
            <a:extLst>
              <a:ext uri="{FF2B5EF4-FFF2-40B4-BE49-F238E27FC236}">
                <a16:creationId xmlns:a16="http://schemas.microsoft.com/office/drawing/2014/main" id="{5A0EE918-3DE4-416C-8A26-CA717A0FB830}"/>
              </a:ext>
            </a:extLst>
          </p:cNvPr>
          <p:cNvPicPr>
            <a:picLocks noChangeAspect="1"/>
          </p:cNvPicPr>
          <p:nvPr/>
        </p:nvPicPr>
        <p:blipFill>
          <a:blip r:embed="rId7"/>
          <a:stretch>
            <a:fillRect/>
          </a:stretch>
        </p:blipFill>
        <p:spPr>
          <a:xfrm>
            <a:off x="0" y="1028700"/>
            <a:ext cx="12192000" cy="5547858"/>
          </a:xfrm>
          <a:prstGeom prst="rect">
            <a:avLst/>
          </a:prstGeom>
        </p:spPr>
      </p:pic>
      <p:sp>
        <p:nvSpPr>
          <p:cNvPr id="17" name="矩形 16">
            <a:extLst>
              <a:ext uri="{FF2B5EF4-FFF2-40B4-BE49-F238E27FC236}">
                <a16:creationId xmlns:a16="http://schemas.microsoft.com/office/drawing/2014/main" id="{D4EC9D04-E125-446E-95EF-2EACBA51C344}"/>
              </a:ext>
            </a:extLst>
          </p:cNvPr>
          <p:cNvSpPr/>
          <p:nvPr/>
        </p:nvSpPr>
        <p:spPr>
          <a:xfrm>
            <a:off x="247650" y="381000"/>
            <a:ext cx="11725275" cy="6286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FBE3806F-7EBC-42ED-906E-185D94FEFA0D}"/>
              </a:ext>
            </a:extLst>
          </p:cNvPr>
          <p:cNvSpPr txBox="1"/>
          <p:nvPr/>
        </p:nvSpPr>
        <p:spPr>
          <a:xfrm>
            <a:off x="2833687" y="3028890"/>
            <a:ext cx="6524625" cy="400110"/>
          </a:xfrm>
          <a:prstGeom prst="rect">
            <a:avLst/>
          </a:prstGeom>
          <a:noFill/>
        </p:spPr>
        <p:txBody>
          <a:bodyPr wrap="square" rtlCol="0">
            <a:spAutoFit/>
          </a:bodyPr>
          <a:lstStyle/>
          <a:p>
            <a:r>
              <a:rPr lang="zh-CN" altLang="en-US" sz="2000" dirty="0"/>
              <a:t>这再次证明了所提方法更加稳定，能够获得一致的收益。</a:t>
            </a:r>
          </a:p>
        </p:txBody>
      </p:sp>
    </p:spTree>
    <p:extLst>
      <p:ext uri="{BB962C8B-B14F-4D97-AF65-F5344CB8AC3E}">
        <p14:creationId xmlns:p14="http://schemas.microsoft.com/office/powerpoint/2010/main" val="3163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ppt_x"/>
                                          </p:val>
                                        </p:tav>
                                        <p:tav tm="100000">
                                          <p:val>
                                            <p:strVal val="#ppt_x"/>
                                          </p:val>
                                        </p:tav>
                                      </p:tavLst>
                                    </p:anim>
                                    <p:anim calcmode="lin" valueType="num">
                                      <p:cBhvr additive="base">
                                        <p:cTn id="7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20CCDC-E91D-4AD3-A72E-B569869622FD}"/>
              </a:ext>
            </a:extLst>
          </p:cNvPr>
          <p:cNvSpPr>
            <a:spLocks noGrp="1"/>
          </p:cNvSpPr>
          <p:nvPr>
            <p:ph type="title"/>
          </p:nvPr>
        </p:nvSpPr>
        <p:spPr>
          <a:xfrm>
            <a:off x="669924" y="2752825"/>
            <a:ext cx="10850564" cy="676175"/>
          </a:xfrm>
        </p:spPr>
        <p:txBody>
          <a:bodyPr>
            <a:normAutofit/>
          </a:bodyPr>
          <a:lstStyle/>
          <a:p>
            <a:r>
              <a:rPr lang="zh-CN" altLang="en-US" sz="3600" dirty="0"/>
              <a:t>讨论</a:t>
            </a:r>
          </a:p>
        </p:txBody>
      </p:sp>
      <p:sp>
        <p:nvSpPr>
          <p:cNvPr id="3" name="页脚占位符 2">
            <a:extLst>
              <a:ext uri="{FF2B5EF4-FFF2-40B4-BE49-F238E27FC236}">
                <a16:creationId xmlns:a16="http://schemas.microsoft.com/office/drawing/2014/main" id="{C0ECECCF-A899-497B-B7BB-1C2461F280FC}"/>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a:ea typeface="微软雅黑"/>
                <a:cs typeface="+mn-cs"/>
              </a:rPr>
              <a:t>www.islide.cc</a:t>
            </a:r>
            <a:endParaRPr kumimoji="0" lang="zh-CN" altLang="en-US"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灯片编号占位符 3">
            <a:extLst>
              <a:ext uri="{FF2B5EF4-FFF2-40B4-BE49-F238E27FC236}">
                <a16:creationId xmlns:a16="http://schemas.microsoft.com/office/drawing/2014/main" id="{A0093E88-7FE2-46DA-AB5D-0464D761FC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000" b="0" i="0" u="none" strike="noStrike" kern="1200" cap="none" spc="0" normalizeH="0" baseline="0" noProof="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652418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58BE641-B8E3-4440-B47A-4DF8120ADF71}"/>
              </a:ext>
            </a:extLst>
          </p:cNvPr>
          <p:cNvSpPr>
            <a:spLocks noGrp="1"/>
          </p:cNvSpPr>
          <p:nvPr>
            <p:ph type="title"/>
          </p:nvPr>
        </p:nvSpPr>
        <p:spPr/>
        <p:txBody>
          <a:bodyPr/>
          <a:lstStyle/>
          <a:p>
            <a:r>
              <a:rPr lang="zh-CN" altLang="en-US" dirty="0"/>
              <a:t>讨论</a:t>
            </a:r>
          </a:p>
        </p:txBody>
      </p:sp>
      <p:sp>
        <p:nvSpPr>
          <p:cNvPr id="4" name="页脚占位符 3">
            <a:extLst>
              <a:ext uri="{FF2B5EF4-FFF2-40B4-BE49-F238E27FC236}">
                <a16:creationId xmlns:a16="http://schemas.microsoft.com/office/drawing/2014/main" id="{BA97E657-B5B9-4772-A9C6-148648D38912}"/>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57F844CA-1F3C-42D5-8B59-821D057CEF11}"/>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a:p>
        </p:txBody>
      </p:sp>
      <p:sp>
        <p:nvSpPr>
          <p:cNvPr id="8" name="文本框 7">
            <a:extLst>
              <a:ext uri="{FF2B5EF4-FFF2-40B4-BE49-F238E27FC236}">
                <a16:creationId xmlns:a16="http://schemas.microsoft.com/office/drawing/2014/main" id="{F3D0A327-EB56-4B7F-8C4F-2476CBBA12EE}"/>
              </a:ext>
            </a:extLst>
          </p:cNvPr>
          <p:cNvSpPr txBox="1"/>
          <p:nvPr/>
        </p:nvSpPr>
        <p:spPr>
          <a:xfrm>
            <a:off x="735347" y="1489739"/>
            <a:ext cx="10702926" cy="873957"/>
          </a:xfrm>
          <a:prstGeom prst="rect">
            <a:avLst/>
          </a:prstGeom>
          <a:noFill/>
        </p:spPr>
        <p:txBody>
          <a:bodyPr wrap="square">
            <a:spAutoFit/>
          </a:bodyPr>
          <a:lstStyle/>
          <a:p>
            <a:pPr>
              <a:lnSpc>
                <a:spcPct val="150000"/>
              </a:lnSpc>
            </a:pPr>
            <a:r>
              <a:rPr lang="zh-CN" altLang="en-US" dirty="0"/>
              <a:t>通过比较计算性能评价和财务评价的结果，我们发现计算性能更好的方法在模拟股票交易时不一定能产生更高的利润。</a:t>
            </a:r>
          </a:p>
        </p:txBody>
      </p:sp>
      <p:sp>
        <p:nvSpPr>
          <p:cNvPr id="10" name="文本框 9">
            <a:extLst>
              <a:ext uri="{FF2B5EF4-FFF2-40B4-BE49-F238E27FC236}">
                <a16:creationId xmlns:a16="http://schemas.microsoft.com/office/drawing/2014/main" id="{C45A1F7C-34F9-42F5-A6D7-C298C1076CB5}"/>
              </a:ext>
            </a:extLst>
          </p:cNvPr>
          <p:cNvSpPr txBox="1"/>
          <p:nvPr/>
        </p:nvSpPr>
        <p:spPr>
          <a:xfrm>
            <a:off x="582999" y="2684067"/>
            <a:ext cx="11247103" cy="2778325"/>
          </a:xfrm>
          <a:prstGeom prst="rect">
            <a:avLst/>
          </a:prstGeom>
          <a:noFill/>
        </p:spPr>
        <p:txBody>
          <a:bodyPr wrap="square">
            <a:spAutoFit/>
          </a:bodyPr>
          <a:lstStyle/>
          <a:p>
            <a:pPr>
              <a:lnSpc>
                <a:spcPct val="200000"/>
              </a:lnSpc>
            </a:pPr>
            <a:r>
              <a:rPr lang="zh-CN" altLang="en-US" dirty="0"/>
              <a:t>产生这种现象的原因是</a:t>
            </a:r>
            <a:r>
              <a:rPr lang="en-US" altLang="zh-CN" dirty="0"/>
              <a:t>:</a:t>
            </a:r>
          </a:p>
          <a:p>
            <a:pPr>
              <a:lnSpc>
                <a:spcPct val="200000"/>
              </a:lnSpc>
            </a:pPr>
            <a:r>
              <a:rPr lang="en-US" altLang="zh-CN" dirty="0"/>
              <a:t>(1)</a:t>
            </a:r>
            <a:r>
              <a:rPr lang="zh-CN" altLang="en-US" dirty="0"/>
              <a:t>当我们基于预测标签模拟交易时，忽略重复的标签直到标签发生变化。也就是说，并不是所有正确的预测标签都能产生交易信号。</a:t>
            </a:r>
            <a:endParaRPr lang="en-US" altLang="zh-CN" dirty="0"/>
          </a:p>
          <a:p>
            <a:pPr>
              <a:lnSpc>
                <a:spcPct val="200000"/>
              </a:lnSpc>
            </a:pPr>
            <a:r>
              <a:rPr lang="en-US" altLang="zh-CN" dirty="0"/>
              <a:t>(2)</a:t>
            </a:r>
            <a:r>
              <a:rPr lang="zh-CN" altLang="en-US" dirty="0"/>
              <a:t>正收益取决于正确的买入信号和相对有效的卖出信号。</a:t>
            </a:r>
            <a:endParaRPr lang="en-US" altLang="zh-CN" dirty="0"/>
          </a:p>
          <a:p>
            <a:pPr>
              <a:lnSpc>
                <a:spcPct val="200000"/>
              </a:lnSpc>
            </a:pPr>
            <a:r>
              <a:rPr lang="zh-CN" altLang="en-US" dirty="0"/>
              <a:t>综上所述，具有较好的计算性能的方法并不一定产生较好的交易信号</a:t>
            </a:r>
          </a:p>
        </p:txBody>
      </p:sp>
      <p:grpSp>
        <p:nvGrpSpPr>
          <p:cNvPr id="19" name="组合 18">
            <a:extLst>
              <a:ext uri="{FF2B5EF4-FFF2-40B4-BE49-F238E27FC236}">
                <a16:creationId xmlns:a16="http://schemas.microsoft.com/office/drawing/2014/main" id="{BC856CA0-3E0E-4A16-ABF2-2874B18347FA}"/>
              </a:ext>
            </a:extLst>
          </p:cNvPr>
          <p:cNvGrpSpPr/>
          <p:nvPr/>
        </p:nvGrpSpPr>
        <p:grpSpPr>
          <a:xfrm>
            <a:off x="244036" y="431323"/>
            <a:ext cx="11748988" cy="6186967"/>
            <a:chOff x="92606" y="190906"/>
            <a:chExt cx="11748988" cy="6186967"/>
          </a:xfrm>
        </p:grpSpPr>
        <p:pic>
          <p:nvPicPr>
            <p:cNvPr id="12" name="图片 11">
              <a:extLst>
                <a:ext uri="{FF2B5EF4-FFF2-40B4-BE49-F238E27FC236}">
                  <a16:creationId xmlns:a16="http://schemas.microsoft.com/office/drawing/2014/main" id="{DDFE8E46-DE89-444C-A4A0-BB1C0E4C8AD4}"/>
                </a:ext>
              </a:extLst>
            </p:cNvPr>
            <p:cNvPicPr>
              <a:picLocks noChangeAspect="1"/>
            </p:cNvPicPr>
            <p:nvPr/>
          </p:nvPicPr>
          <p:blipFill>
            <a:blip r:embed="rId2"/>
            <a:stretch>
              <a:fillRect/>
            </a:stretch>
          </p:blipFill>
          <p:spPr>
            <a:xfrm>
              <a:off x="92606" y="190906"/>
              <a:ext cx="6472986" cy="3227923"/>
            </a:xfrm>
            <a:prstGeom prst="rect">
              <a:avLst/>
            </a:prstGeom>
          </p:spPr>
        </p:pic>
        <p:pic>
          <p:nvPicPr>
            <p:cNvPr id="16" name="图片 15">
              <a:extLst>
                <a:ext uri="{FF2B5EF4-FFF2-40B4-BE49-F238E27FC236}">
                  <a16:creationId xmlns:a16="http://schemas.microsoft.com/office/drawing/2014/main" id="{F0528468-F874-4E48-9D29-55B6AC1774FD}"/>
                </a:ext>
              </a:extLst>
            </p:cNvPr>
            <p:cNvPicPr>
              <a:picLocks noChangeAspect="1"/>
            </p:cNvPicPr>
            <p:nvPr/>
          </p:nvPicPr>
          <p:blipFill>
            <a:blip r:embed="rId3"/>
            <a:stretch>
              <a:fillRect/>
            </a:stretch>
          </p:blipFill>
          <p:spPr>
            <a:xfrm>
              <a:off x="6234954" y="214988"/>
              <a:ext cx="5606640" cy="3203841"/>
            </a:xfrm>
            <a:prstGeom prst="rect">
              <a:avLst/>
            </a:prstGeom>
          </p:spPr>
        </p:pic>
        <p:grpSp>
          <p:nvGrpSpPr>
            <p:cNvPr id="18" name="组合 17">
              <a:extLst>
                <a:ext uri="{FF2B5EF4-FFF2-40B4-BE49-F238E27FC236}">
                  <a16:creationId xmlns:a16="http://schemas.microsoft.com/office/drawing/2014/main" id="{CE7B41DE-9D02-4D14-B5BE-BFFBDB2E98B8}"/>
                </a:ext>
              </a:extLst>
            </p:cNvPr>
            <p:cNvGrpSpPr/>
            <p:nvPr/>
          </p:nvGrpSpPr>
          <p:grpSpPr>
            <a:xfrm>
              <a:off x="315689" y="3406073"/>
              <a:ext cx="11460481" cy="2971800"/>
              <a:chOff x="315689" y="3406073"/>
              <a:chExt cx="11460481" cy="2971800"/>
            </a:xfrm>
          </p:grpSpPr>
          <p:pic>
            <p:nvPicPr>
              <p:cNvPr id="14" name="图片 13">
                <a:extLst>
                  <a:ext uri="{FF2B5EF4-FFF2-40B4-BE49-F238E27FC236}">
                    <a16:creationId xmlns:a16="http://schemas.microsoft.com/office/drawing/2014/main" id="{5EE8CD23-8973-4B23-BE78-7739A05BBB7F}"/>
                  </a:ext>
                </a:extLst>
              </p:cNvPr>
              <p:cNvPicPr>
                <a:picLocks noChangeAspect="1"/>
              </p:cNvPicPr>
              <p:nvPr/>
            </p:nvPicPr>
            <p:blipFill>
              <a:blip r:embed="rId4"/>
              <a:stretch>
                <a:fillRect/>
              </a:stretch>
            </p:blipFill>
            <p:spPr>
              <a:xfrm>
                <a:off x="315689" y="3406073"/>
                <a:ext cx="11460481" cy="2971800"/>
              </a:xfrm>
              <a:prstGeom prst="rect">
                <a:avLst/>
              </a:prstGeom>
            </p:spPr>
          </p:pic>
          <p:sp>
            <p:nvSpPr>
              <p:cNvPr id="17" name="矩形 16">
                <a:extLst>
                  <a:ext uri="{FF2B5EF4-FFF2-40B4-BE49-F238E27FC236}">
                    <a16:creationId xmlns:a16="http://schemas.microsoft.com/office/drawing/2014/main" id="{88E20FEE-ED17-41FA-9129-E4EDE34E125E}"/>
                  </a:ext>
                </a:extLst>
              </p:cNvPr>
              <p:cNvSpPr/>
              <p:nvPr/>
            </p:nvSpPr>
            <p:spPr>
              <a:xfrm>
                <a:off x="1817069" y="4273284"/>
                <a:ext cx="771525" cy="1407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49076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64DBC-044A-49E6-A083-925FFBAB94F9}"/>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C9988C6D-A40C-4499-9766-F2A66168DA6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17C268F7-DCB6-48B3-8BAA-AB745CA6E013}"/>
              </a:ext>
            </a:extLst>
          </p:cNvPr>
          <p:cNvSpPr>
            <a:spLocks noGrp="1"/>
          </p:cNvSpPr>
          <p:nvPr>
            <p:ph type="sldNum" sz="quarter" idx="12"/>
          </p:nvPr>
        </p:nvSpPr>
        <p:spPr/>
        <p:txBody>
          <a:bodyPr/>
          <a:lstStyle/>
          <a:p>
            <a:fld id="{5DD3DB80-B894-403A-B48E-6FDC1A72010E}" type="slidenum">
              <a:rPr lang="zh-CN" altLang="en-US" smtClean="0"/>
              <a:pPr/>
              <a:t>44</a:t>
            </a:fld>
            <a:endParaRPr lang="zh-CN" altLang="en-US"/>
          </a:p>
        </p:txBody>
      </p:sp>
      <p:pic>
        <p:nvPicPr>
          <p:cNvPr id="6" name="图片 5">
            <a:extLst>
              <a:ext uri="{FF2B5EF4-FFF2-40B4-BE49-F238E27FC236}">
                <a16:creationId xmlns:a16="http://schemas.microsoft.com/office/drawing/2014/main" id="{5060688F-A994-462B-8B31-FE0FEECA509E}"/>
              </a:ext>
            </a:extLst>
          </p:cNvPr>
          <p:cNvPicPr>
            <a:picLocks noChangeAspect="1"/>
          </p:cNvPicPr>
          <p:nvPr/>
        </p:nvPicPr>
        <p:blipFill>
          <a:blip r:embed="rId2"/>
          <a:stretch>
            <a:fillRect/>
          </a:stretch>
        </p:blipFill>
        <p:spPr>
          <a:xfrm>
            <a:off x="107154" y="31601"/>
            <a:ext cx="12192000" cy="5703903"/>
          </a:xfrm>
          <a:prstGeom prst="rect">
            <a:avLst/>
          </a:prstGeom>
        </p:spPr>
      </p:pic>
      <p:pic>
        <p:nvPicPr>
          <p:cNvPr id="8" name="图片 7">
            <a:extLst>
              <a:ext uri="{FF2B5EF4-FFF2-40B4-BE49-F238E27FC236}">
                <a16:creationId xmlns:a16="http://schemas.microsoft.com/office/drawing/2014/main" id="{8252B568-E18A-4234-88C8-9A8F851F4738}"/>
              </a:ext>
            </a:extLst>
          </p:cNvPr>
          <p:cNvPicPr>
            <a:picLocks noChangeAspect="1"/>
          </p:cNvPicPr>
          <p:nvPr/>
        </p:nvPicPr>
        <p:blipFill>
          <a:blip r:embed="rId3"/>
          <a:stretch>
            <a:fillRect/>
          </a:stretch>
        </p:blipFill>
        <p:spPr>
          <a:xfrm>
            <a:off x="48432" y="263027"/>
            <a:ext cx="12192000" cy="5241049"/>
          </a:xfrm>
          <a:prstGeom prst="rect">
            <a:avLst/>
          </a:prstGeom>
        </p:spPr>
      </p:pic>
      <p:pic>
        <p:nvPicPr>
          <p:cNvPr id="10" name="图片 9">
            <a:extLst>
              <a:ext uri="{FF2B5EF4-FFF2-40B4-BE49-F238E27FC236}">
                <a16:creationId xmlns:a16="http://schemas.microsoft.com/office/drawing/2014/main" id="{334CA68C-36EB-4137-9173-F1CB4905A7A3}"/>
              </a:ext>
            </a:extLst>
          </p:cNvPr>
          <p:cNvPicPr>
            <a:picLocks noChangeAspect="1"/>
          </p:cNvPicPr>
          <p:nvPr/>
        </p:nvPicPr>
        <p:blipFill>
          <a:blip r:embed="rId4"/>
          <a:stretch>
            <a:fillRect/>
          </a:stretch>
        </p:blipFill>
        <p:spPr>
          <a:xfrm>
            <a:off x="165876" y="350444"/>
            <a:ext cx="12192000" cy="5431507"/>
          </a:xfrm>
          <a:prstGeom prst="rect">
            <a:avLst/>
          </a:prstGeom>
        </p:spPr>
      </p:pic>
      <p:pic>
        <p:nvPicPr>
          <p:cNvPr id="12" name="图片 11">
            <a:extLst>
              <a:ext uri="{FF2B5EF4-FFF2-40B4-BE49-F238E27FC236}">
                <a16:creationId xmlns:a16="http://schemas.microsoft.com/office/drawing/2014/main" id="{CD2F682B-28EA-4C9F-8B4D-A4D1DF3607E9}"/>
              </a:ext>
            </a:extLst>
          </p:cNvPr>
          <p:cNvPicPr>
            <a:picLocks noChangeAspect="1"/>
          </p:cNvPicPr>
          <p:nvPr/>
        </p:nvPicPr>
        <p:blipFill>
          <a:blip r:embed="rId5"/>
          <a:stretch>
            <a:fillRect/>
          </a:stretch>
        </p:blipFill>
        <p:spPr>
          <a:xfrm>
            <a:off x="136515" y="449560"/>
            <a:ext cx="12192000" cy="5386024"/>
          </a:xfrm>
          <a:prstGeom prst="rect">
            <a:avLst/>
          </a:prstGeom>
        </p:spPr>
      </p:pic>
      <p:pic>
        <p:nvPicPr>
          <p:cNvPr id="14" name="图片 13">
            <a:extLst>
              <a:ext uri="{FF2B5EF4-FFF2-40B4-BE49-F238E27FC236}">
                <a16:creationId xmlns:a16="http://schemas.microsoft.com/office/drawing/2014/main" id="{6418CBD2-D15D-4B6B-9E98-7226EECC3C48}"/>
              </a:ext>
            </a:extLst>
          </p:cNvPr>
          <p:cNvPicPr>
            <a:picLocks noChangeAspect="1"/>
          </p:cNvPicPr>
          <p:nvPr/>
        </p:nvPicPr>
        <p:blipFill>
          <a:blip r:embed="rId6"/>
          <a:stretch>
            <a:fillRect/>
          </a:stretch>
        </p:blipFill>
        <p:spPr>
          <a:xfrm>
            <a:off x="224596" y="514350"/>
            <a:ext cx="12192000" cy="5671549"/>
          </a:xfrm>
          <a:prstGeom prst="rect">
            <a:avLst/>
          </a:prstGeom>
        </p:spPr>
      </p:pic>
      <p:pic>
        <p:nvPicPr>
          <p:cNvPr id="16" name="图片 15">
            <a:extLst>
              <a:ext uri="{FF2B5EF4-FFF2-40B4-BE49-F238E27FC236}">
                <a16:creationId xmlns:a16="http://schemas.microsoft.com/office/drawing/2014/main" id="{0BFB8332-CCA0-41A1-BD22-CAD5A744BB37}"/>
              </a:ext>
            </a:extLst>
          </p:cNvPr>
          <p:cNvPicPr>
            <a:picLocks noChangeAspect="1"/>
          </p:cNvPicPr>
          <p:nvPr/>
        </p:nvPicPr>
        <p:blipFill>
          <a:blip r:embed="rId7"/>
          <a:stretch>
            <a:fillRect/>
          </a:stretch>
        </p:blipFill>
        <p:spPr>
          <a:xfrm>
            <a:off x="-97637" y="662038"/>
            <a:ext cx="12484137" cy="5523861"/>
          </a:xfrm>
          <a:prstGeom prst="rect">
            <a:avLst/>
          </a:prstGeom>
        </p:spPr>
      </p:pic>
    </p:spTree>
    <p:extLst>
      <p:ext uri="{BB962C8B-B14F-4D97-AF65-F5344CB8AC3E}">
        <p14:creationId xmlns:p14="http://schemas.microsoft.com/office/powerpoint/2010/main" val="368147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F4F19E2-CF54-4B1F-AC67-195E4F7C8574}"/>
              </a:ext>
            </a:extLst>
          </p:cNvPr>
          <p:cNvSpPr>
            <a:spLocks noGrp="1"/>
          </p:cNvSpPr>
          <p:nvPr>
            <p:ph type="sldNum" sz="quarter" idx="4294967295"/>
          </p:nvPr>
        </p:nvSpPr>
        <p:spPr>
          <a:xfrm>
            <a:off x="9282113" y="6515100"/>
            <a:ext cx="2909887" cy="206375"/>
          </a:xfrm>
        </p:spPr>
        <p:txBody>
          <a:bodyPr/>
          <a:lstStyle/>
          <a:p>
            <a:fld id="{5DD3DB80-B894-403A-B48E-6FDC1A72010E}" type="slidenum">
              <a:rPr lang="zh-CN" altLang="en-US" smtClean="0"/>
              <a:pPr/>
              <a:t>45</a:t>
            </a:fld>
            <a:endParaRPr lang="zh-CN" altLang="en-US"/>
          </a:p>
        </p:txBody>
      </p:sp>
      <p:grpSp>
        <p:nvGrpSpPr>
          <p:cNvPr id="8" name="组合 7">
            <a:extLst>
              <a:ext uri="{FF2B5EF4-FFF2-40B4-BE49-F238E27FC236}">
                <a16:creationId xmlns:a16="http://schemas.microsoft.com/office/drawing/2014/main" id="{65A865CC-E330-465B-9380-BE88D095047E}"/>
              </a:ext>
            </a:extLst>
          </p:cNvPr>
          <p:cNvGrpSpPr/>
          <p:nvPr/>
        </p:nvGrpSpPr>
        <p:grpSpPr>
          <a:xfrm>
            <a:off x="202404" y="1028700"/>
            <a:ext cx="5892801" cy="4552950"/>
            <a:chOff x="669924" y="762000"/>
            <a:chExt cx="6505575" cy="5524500"/>
          </a:xfrm>
        </p:grpSpPr>
        <p:pic>
          <p:nvPicPr>
            <p:cNvPr id="6" name="图片 5">
              <a:extLst>
                <a:ext uri="{FF2B5EF4-FFF2-40B4-BE49-F238E27FC236}">
                  <a16:creationId xmlns:a16="http://schemas.microsoft.com/office/drawing/2014/main" id="{332D6DDE-5C23-4729-97BE-EB700C109EAA}"/>
                </a:ext>
              </a:extLst>
            </p:cNvPr>
            <p:cNvPicPr>
              <a:picLocks noChangeAspect="1"/>
            </p:cNvPicPr>
            <p:nvPr/>
          </p:nvPicPr>
          <p:blipFill>
            <a:blip r:embed="rId2"/>
            <a:stretch>
              <a:fillRect/>
            </a:stretch>
          </p:blipFill>
          <p:spPr>
            <a:xfrm>
              <a:off x="669924" y="762000"/>
              <a:ext cx="6505575" cy="5524500"/>
            </a:xfrm>
            <a:prstGeom prst="rect">
              <a:avLst/>
            </a:prstGeom>
          </p:spPr>
        </p:pic>
        <p:sp>
          <p:nvSpPr>
            <p:cNvPr id="7" name="矩形 6">
              <a:extLst>
                <a:ext uri="{FF2B5EF4-FFF2-40B4-BE49-F238E27FC236}">
                  <a16:creationId xmlns:a16="http://schemas.microsoft.com/office/drawing/2014/main" id="{81592EE4-7EF0-48F5-B77C-384365BD6222}"/>
                </a:ext>
              </a:extLst>
            </p:cNvPr>
            <p:cNvSpPr/>
            <p:nvPr/>
          </p:nvSpPr>
          <p:spPr>
            <a:xfrm>
              <a:off x="1209675" y="1952625"/>
              <a:ext cx="695325"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5CC96769-84DB-4D19-8DF8-33F245B1E10C}"/>
              </a:ext>
            </a:extLst>
          </p:cNvPr>
          <p:cNvPicPr>
            <a:picLocks noChangeAspect="1"/>
          </p:cNvPicPr>
          <p:nvPr/>
        </p:nvPicPr>
        <p:blipFill rotWithShape="1">
          <a:blip r:embed="rId3"/>
          <a:srcRect l="47857" b="7699"/>
          <a:stretch/>
        </p:blipFill>
        <p:spPr>
          <a:xfrm>
            <a:off x="6207671" y="939796"/>
            <a:ext cx="5801727" cy="4730757"/>
          </a:xfrm>
          <a:prstGeom prst="rect">
            <a:avLst/>
          </a:prstGeom>
        </p:spPr>
      </p:pic>
    </p:spTree>
    <p:extLst>
      <p:ext uri="{BB962C8B-B14F-4D97-AF65-F5344CB8AC3E}">
        <p14:creationId xmlns:p14="http://schemas.microsoft.com/office/powerpoint/2010/main" val="1762925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36FB924-EB4F-4C9D-9A42-BD9D59ABAF2D}"/>
              </a:ext>
            </a:extLst>
          </p:cNvPr>
          <p:cNvPicPr>
            <a:picLocks noChangeAspect="1"/>
          </p:cNvPicPr>
          <p:nvPr/>
        </p:nvPicPr>
        <p:blipFill>
          <a:blip r:embed="rId2"/>
          <a:stretch>
            <a:fillRect/>
          </a:stretch>
        </p:blipFill>
        <p:spPr>
          <a:xfrm>
            <a:off x="6096000" y="966787"/>
            <a:ext cx="5824750" cy="4443413"/>
          </a:xfrm>
          <a:prstGeom prst="rect">
            <a:avLst/>
          </a:prstGeom>
        </p:spPr>
      </p:pic>
      <p:grpSp>
        <p:nvGrpSpPr>
          <p:cNvPr id="7" name="组合 6">
            <a:extLst>
              <a:ext uri="{FF2B5EF4-FFF2-40B4-BE49-F238E27FC236}">
                <a16:creationId xmlns:a16="http://schemas.microsoft.com/office/drawing/2014/main" id="{9B029B48-303D-4764-A0BC-7BF830115975}"/>
              </a:ext>
            </a:extLst>
          </p:cNvPr>
          <p:cNvGrpSpPr/>
          <p:nvPr/>
        </p:nvGrpSpPr>
        <p:grpSpPr>
          <a:xfrm>
            <a:off x="271250" y="966787"/>
            <a:ext cx="5824750" cy="4607720"/>
            <a:chOff x="347662" y="1050130"/>
            <a:chExt cx="5229225" cy="4276725"/>
          </a:xfrm>
        </p:grpSpPr>
        <p:pic>
          <p:nvPicPr>
            <p:cNvPr id="3" name="图片 2">
              <a:extLst>
                <a:ext uri="{FF2B5EF4-FFF2-40B4-BE49-F238E27FC236}">
                  <a16:creationId xmlns:a16="http://schemas.microsoft.com/office/drawing/2014/main" id="{537E1F11-7703-4F15-8C9F-9D3C0A3B043D}"/>
                </a:ext>
              </a:extLst>
            </p:cNvPr>
            <p:cNvPicPr>
              <a:picLocks noChangeAspect="1"/>
            </p:cNvPicPr>
            <p:nvPr/>
          </p:nvPicPr>
          <p:blipFill>
            <a:blip r:embed="rId3"/>
            <a:stretch>
              <a:fillRect/>
            </a:stretch>
          </p:blipFill>
          <p:spPr>
            <a:xfrm>
              <a:off x="347662" y="1050130"/>
              <a:ext cx="5229225" cy="4276725"/>
            </a:xfrm>
            <a:prstGeom prst="rect">
              <a:avLst/>
            </a:prstGeom>
          </p:spPr>
        </p:pic>
        <p:sp>
          <p:nvSpPr>
            <p:cNvPr id="6" name="矩形 5">
              <a:extLst>
                <a:ext uri="{FF2B5EF4-FFF2-40B4-BE49-F238E27FC236}">
                  <a16:creationId xmlns:a16="http://schemas.microsoft.com/office/drawing/2014/main" id="{0F05F9F3-4195-4652-9849-C9750C31EE4A}"/>
                </a:ext>
              </a:extLst>
            </p:cNvPr>
            <p:cNvSpPr/>
            <p:nvPr/>
          </p:nvSpPr>
          <p:spPr>
            <a:xfrm>
              <a:off x="723900" y="1504950"/>
              <a:ext cx="723900" cy="1333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57AED5CC-6F39-475D-BDC7-207E204FD20E}"/>
              </a:ext>
            </a:extLst>
          </p:cNvPr>
          <p:cNvSpPr txBox="1"/>
          <p:nvPr/>
        </p:nvSpPr>
        <p:spPr>
          <a:xfrm>
            <a:off x="469000" y="5741362"/>
            <a:ext cx="11254000" cy="646331"/>
          </a:xfrm>
          <a:prstGeom prst="rect">
            <a:avLst/>
          </a:prstGeom>
          <a:noFill/>
        </p:spPr>
        <p:txBody>
          <a:bodyPr wrap="square">
            <a:spAutoFit/>
          </a:bodyPr>
          <a:lstStyle/>
          <a:p>
            <a:r>
              <a:rPr lang="zh-CN" altLang="en-US" dirty="0"/>
              <a:t>相比之下，虽然本文提出的基于</a:t>
            </a:r>
            <a:r>
              <a:rPr lang="en-US" altLang="zh-CN" dirty="0"/>
              <a:t>GC-CNN</a:t>
            </a:r>
            <a:r>
              <a:rPr lang="zh-CN" altLang="en-US" dirty="0"/>
              <a:t>的方法在计算性能评估方面并不总是优于其他方法，但</a:t>
            </a:r>
            <a:r>
              <a:rPr lang="en-US" altLang="zh-CN" dirty="0"/>
              <a:t>GC-CNN</a:t>
            </a:r>
            <a:r>
              <a:rPr lang="zh-CN" altLang="en-US" dirty="0"/>
              <a:t>获得的交易信号优于其他方法，从而获得更好的模拟交易结果。</a:t>
            </a:r>
          </a:p>
        </p:txBody>
      </p:sp>
    </p:spTree>
    <p:extLst>
      <p:ext uri="{BB962C8B-B14F-4D97-AF65-F5344CB8AC3E}">
        <p14:creationId xmlns:p14="http://schemas.microsoft.com/office/powerpoint/2010/main" val="4003027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20CCDC-E91D-4AD3-A72E-B569869622FD}"/>
              </a:ext>
            </a:extLst>
          </p:cNvPr>
          <p:cNvSpPr>
            <a:spLocks noGrp="1"/>
          </p:cNvSpPr>
          <p:nvPr>
            <p:ph type="title"/>
          </p:nvPr>
        </p:nvSpPr>
        <p:spPr>
          <a:xfrm>
            <a:off x="669924" y="2752825"/>
            <a:ext cx="10850564" cy="676175"/>
          </a:xfrm>
        </p:spPr>
        <p:txBody>
          <a:bodyPr>
            <a:normAutofit/>
          </a:bodyPr>
          <a:lstStyle/>
          <a:p>
            <a:r>
              <a:rPr lang="zh-CN" altLang="en-US" sz="3600" dirty="0"/>
              <a:t>结论</a:t>
            </a:r>
          </a:p>
        </p:txBody>
      </p:sp>
      <p:sp>
        <p:nvSpPr>
          <p:cNvPr id="3" name="页脚占位符 2">
            <a:extLst>
              <a:ext uri="{FF2B5EF4-FFF2-40B4-BE49-F238E27FC236}">
                <a16:creationId xmlns:a16="http://schemas.microsoft.com/office/drawing/2014/main" id="{C0ECECCF-A899-497B-B7BB-1C2461F280FC}"/>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Arial"/>
                <a:ea typeface="微软雅黑"/>
                <a:cs typeface="+mn-cs"/>
              </a:rPr>
              <a:t>www.islide.cc</a:t>
            </a:r>
            <a:endParaRPr kumimoji="0" lang="zh-CN" altLang="en-US"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灯片编号占位符 3">
            <a:extLst>
              <a:ext uri="{FF2B5EF4-FFF2-40B4-BE49-F238E27FC236}">
                <a16:creationId xmlns:a16="http://schemas.microsoft.com/office/drawing/2014/main" id="{A0093E88-7FE2-46DA-AB5D-0464D761FC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000" b="0" i="0" u="none" strike="noStrike" kern="1200" cap="none" spc="0" normalizeH="0" baseline="0" noProof="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750969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BB83E06-46E6-4D82-895D-47AC1CFE2478}"/>
              </a:ext>
            </a:extLst>
          </p:cNvPr>
          <p:cNvSpPr>
            <a:spLocks noGrp="1"/>
          </p:cNvSpPr>
          <p:nvPr>
            <p:ph type="title"/>
          </p:nvPr>
        </p:nvSpPr>
        <p:spPr/>
        <p:txBody>
          <a:bodyPr/>
          <a:lstStyle/>
          <a:p>
            <a:r>
              <a:rPr lang="zh-CN" altLang="en-US" dirty="0"/>
              <a:t>结论</a:t>
            </a:r>
          </a:p>
        </p:txBody>
      </p:sp>
      <p:sp>
        <p:nvSpPr>
          <p:cNvPr id="4" name="页脚占位符 3">
            <a:extLst>
              <a:ext uri="{FF2B5EF4-FFF2-40B4-BE49-F238E27FC236}">
                <a16:creationId xmlns:a16="http://schemas.microsoft.com/office/drawing/2014/main" id="{9763AD7C-B7EF-4296-B7D9-2206B626F9B8}"/>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E2FE2A53-8599-4A45-AE7A-F7E1B7FD19F8}"/>
              </a:ext>
            </a:extLst>
          </p:cNvPr>
          <p:cNvSpPr>
            <a:spLocks noGrp="1"/>
          </p:cNvSpPr>
          <p:nvPr>
            <p:ph type="sldNum" sz="quarter" idx="12"/>
          </p:nvPr>
        </p:nvSpPr>
        <p:spPr/>
        <p:txBody>
          <a:bodyPr/>
          <a:lstStyle/>
          <a:p>
            <a:fld id="{5DD3DB80-B894-403A-B48E-6FDC1A72010E}" type="slidenum">
              <a:rPr lang="zh-CN" altLang="en-US" smtClean="0"/>
              <a:pPr/>
              <a:t>48</a:t>
            </a:fld>
            <a:endParaRPr lang="zh-CN" altLang="en-US"/>
          </a:p>
        </p:txBody>
      </p:sp>
      <p:sp>
        <p:nvSpPr>
          <p:cNvPr id="10" name="文本框 9">
            <a:extLst>
              <a:ext uri="{FF2B5EF4-FFF2-40B4-BE49-F238E27FC236}">
                <a16:creationId xmlns:a16="http://schemas.microsoft.com/office/drawing/2014/main" id="{E2C69846-94D5-4F9F-B6EA-78F83ABF7F8F}"/>
              </a:ext>
            </a:extLst>
          </p:cNvPr>
          <p:cNvSpPr txBox="1"/>
          <p:nvPr/>
        </p:nvSpPr>
        <p:spPr>
          <a:xfrm>
            <a:off x="669923" y="1184686"/>
            <a:ext cx="10922002" cy="4994316"/>
          </a:xfrm>
          <a:prstGeom prst="rect">
            <a:avLst/>
          </a:prstGeom>
          <a:noFill/>
        </p:spPr>
        <p:txBody>
          <a:bodyPr wrap="square">
            <a:spAutoFit/>
          </a:bodyPr>
          <a:lstStyle/>
          <a:p>
            <a:pPr>
              <a:lnSpc>
                <a:spcPct val="200000"/>
              </a:lnSpc>
            </a:pPr>
            <a:r>
              <a:rPr lang="en-US" altLang="zh-CN" dirty="0"/>
              <a:t>(1)</a:t>
            </a:r>
            <a:r>
              <a:rPr lang="zh-CN" altLang="en-US" dirty="0"/>
              <a:t>基于</a:t>
            </a:r>
            <a:r>
              <a:rPr lang="en-US" altLang="zh-CN" dirty="0"/>
              <a:t>GC - CNN</a:t>
            </a:r>
            <a:r>
              <a:rPr lang="zh-CN" altLang="en-US" dirty="0"/>
              <a:t>的方法训练时间较长</a:t>
            </a:r>
            <a:r>
              <a:rPr lang="en-US" altLang="zh-CN" dirty="0"/>
              <a:t>;</a:t>
            </a:r>
          </a:p>
          <a:p>
            <a:pPr>
              <a:lnSpc>
                <a:spcPct val="200000"/>
              </a:lnSpc>
            </a:pPr>
            <a:r>
              <a:rPr lang="en-US" altLang="zh-CN" dirty="0"/>
              <a:t>(2)</a:t>
            </a:r>
            <a:r>
              <a:rPr lang="zh-CN" altLang="en-US" dirty="0"/>
              <a:t>考虑股票市场信息，可以提高预测绩效</a:t>
            </a:r>
            <a:r>
              <a:rPr lang="en-US" altLang="zh-CN" dirty="0"/>
              <a:t>;</a:t>
            </a:r>
          </a:p>
          <a:p>
            <a:pPr>
              <a:lnSpc>
                <a:spcPct val="200000"/>
              </a:lnSpc>
            </a:pPr>
            <a:r>
              <a:rPr lang="en-US" altLang="zh-CN" dirty="0"/>
              <a:t>(3)</a:t>
            </a:r>
            <a:r>
              <a:rPr lang="zh-CN" altLang="en-US" dirty="0"/>
              <a:t>本文提出的</a:t>
            </a:r>
            <a:r>
              <a:rPr lang="en-US" altLang="zh-CN" dirty="0"/>
              <a:t>GC-CNN</a:t>
            </a:r>
            <a:r>
              <a:rPr lang="zh-CN" altLang="en-US" dirty="0"/>
              <a:t>方法在计算性能评价方面并不总是优于其他方法</a:t>
            </a:r>
            <a:r>
              <a:rPr lang="en-US" altLang="zh-CN" dirty="0"/>
              <a:t>;</a:t>
            </a:r>
          </a:p>
          <a:p>
            <a:pPr>
              <a:lnSpc>
                <a:spcPct val="200000"/>
              </a:lnSpc>
            </a:pPr>
            <a:r>
              <a:rPr lang="en-US" altLang="zh-CN" dirty="0"/>
              <a:t>(4)</a:t>
            </a:r>
            <a:r>
              <a:rPr lang="zh-CN" altLang="en-US" dirty="0"/>
              <a:t>与其他比较方法相比，本文提出的基于</a:t>
            </a:r>
            <a:r>
              <a:rPr lang="en-US" altLang="zh-CN" dirty="0"/>
              <a:t>GC-CNN</a:t>
            </a:r>
            <a:r>
              <a:rPr lang="zh-CN" altLang="en-US" dirty="0"/>
              <a:t>的方法计算性能更稳定</a:t>
            </a:r>
            <a:r>
              <a:rPr lang="en-US" altLang="zh-CN" dirty="0"/>
              <a:t>;</a:t>
            </a:r>
          </a:p>
          <a:p>
            <a:pPr>
              <a:lnSpc>
                <a:spcPct val="200000"/>
              </a:lnSpc>
            </a:pPr>
            <a:r>
              <a:rPr lang="en-US" altLang="zh-CN" dirty="0"/>
              <a:t>(5)</a:t>
            </a:r>
            <a:r>
              <a:rPr lang="zh-CN" altLang="en-US" dirty="0"/>
              <a:t>本文提出的基于</a:t>
            </a:r>
            <a:r>
              <a:rPr lang="en-US" altLang="zh-CN" dirty="0"/>
              <a:t>GC-CNN</a:t>
            </a:r>
            <a:r>
              <a:rPr lang="zh-CN" altLang="en-US" dirty="0"/>
              <a:t>的方法能够获得更稳定、更高和一致的收益</a:t>
            </a:r>
            <a:r>
              <a:rPr lang="en-US" altLang="zh-CN" dirty="0"/>
              <a:t>;</a:t>
            </a:r>
          </a:p>
          <a:p>
            <a:pPr>
              <a:lnSpc>
                <a:spcPct val="200000"/>
              </a:lnSpc>
            </a:pPr>
            <a:r>
              <a:rPr lang="en-US" altLang="zh-CN" dirty="0"/>
              <a:t>(6)</a:t>
            </a:r>
            <a:r>
              <a:rPr lang="zh-CN" altLang="en-US" dirty="0"/>
              <a:t>计算性能更好的方法不一定产生更好的交易信号，本文提出的基于</a:t>
            </a:r>
            <a:r>
              <a:rPr lang="en-US" altLang="zh-CN" dirty="0"/>
              <a:t>GC-CNN</a:t>
            </a:r>
            <a:r>
              <a:rPr lang="zh-CN" altLang="en-US" dirty="0"/>
              <a:t>的方法获得的交易信号优于其他方法获得的交易信号。</a:t>
            </a:r>
            <a:endParaRPr lang="en-US" altLang="zh-CN" dirty="0"/>
          </a:p>
          <a:p>
            <a:pPr>
              <a:lnSpc>
                <a:spcPct val="200000"/>
              </a:lnSpc>
            </a:pPr>
            <a:r>
              <a:rPr lang="zh-CN" altLang="en-US" dirty="0">
                <a:solidFill>
                  <a:srgbClr val="FF0000"/>
                </a:solidFill>
              </a:rPr>
              <a:t>综上所述：虽然本文提出的基于</a:t>
            </a:r>
            <a:r>
              <a:rPr lang="en-US" altLang="zh-CN" dirty="0">
                <a:solidFill>
                  <a:srgbClr val="FF0000"/>
                </a:solidFill>
              </a:rPr>
              <a:t>GC-CNN</a:t>
            </a:r>
            <a:r>
              <a:rPr lang="zh-CN" altLang="en-US" dirty="0">
                <a:solidFill>
                  <a:srgbClr val="FF0000"/>
                </a:solidFill>
              </a:rPr>
              <a:t>的方法需要更长的训练时间，但它优于其他股票趋势预测方法和普通股票交易策略。</a:t>
            </a:r>
          </a:p>
        </p:txBody>
      </p:sp>
    </p:spTree>
    <p:extLst>
      <p:ext uri="{BB962C8B-B14F-4D97-AF65-F5344CB8AC3E}">
        <p14:creationId xmlns:p14="http://schemas.microsoft.com/office/powerpoint/2010/main" val="1156637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7183B-3936-4D75-B587-F47CD8C1FB41}"/>
              </a:ext>
            </a:extLst>
          </p:cNvPr>
          <p:cNvSpPr>
            <a:spLocks noGrp="1"/>
          </p:cNvSpPr>
          <p:nvPr>
            <p:ph type="title"/>
          </p:nvPr>
        </p:nvSpPr>
        <p:spPr>
          <a:xfrm>
            <a:off x="669924" y="2771775"/>
            <a:ext cx="10850564" cy="657225"/>
          </a:xfrm>
        </p:spPr>
        <p:txBody>
          <a:bodyPr>
            <a:normAutofit/>
          </a:bodyPr>
          <a:lstStyle/>
          <a:p>
            <a:r>
              <a:rPr lang="zh-CN" altLang="en-US" sz="3200" dirty="0"/>
              <a:t>未来展望</a:t>
            </a:r>
          </a:p>
        </p:txBody>
      </p:sp>
      <p:sp>
        <p:nvSpPr>
          <p:cNvPr id="4" name="页脚占位符 3">
            <a:extLst>
              <a:ext uri="{FF2B5EF4-FFF2-40B4-BE49-F238E27FC236}">
                <a16:creationId xmlns:a16="http://schemas.microsoft.com/office/drawing/2014/main" id="{0F6524D0-D538-46B5-925E-12067867B552}"/>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3DD6A8B1-56D9-40BE-89B8-A6D84C867A85}"/>
              </a:ext>
            </a:extLst>
          </p:cNvPr>
          <p:cNvSpPr>
            <a:spLocks noGrp="1"/>
          </p:cNvSpPr>
          <p:nvPr>
            <p:ph type="sldNum" sz="quarter" idx="12"/>
          </p:nvPr>
        </p:nvSpPr>
        <p:spPr/>
        <p:txBody>
          <a:bodyPr/>
          <a:lstStyle/>
          <a:p>
            <a:fld id="{5DD3DB80-B894-403A-B48E-6FDC1A72010E}" type="slidenum">
              <a:rPr lang="zh-CN" altLang="en-US" smtClean="0"/>
              <a:pPr/>
              <a:t>49</a:t>
            </a:fld>
            <a:endParaRPr lang="zh-CN" altLang="en-US"/>
          </a:p>
        </p:txBody>
      </p:sp>
    </p:spTree>
    <p:extLst>
      <p:ext uri="{BB962C8B-B14F-4D97-AF65-F5344CB8AC3E}">
        <p14:creationId xmlns:p14="http://schemas.microsoft.com/office/powerpoint/2010/main" val="2175361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1FB94-8597-44A5-87BD-7ED4C7F97B90}"/>
              </a:ext>
            </a:extLst>
          </p:cNvPr>
          <p:cNvSpPr>
            <a:spLocks noGrp="1"/>
          </p:cNvSpPr>
          <p:nvPr>
            <p:ph type="title"/>
          </p:nvPr>
        </p:nvSpPr>
        <p:spPr/>
        <p:txBody>
          <a:bodyPr/>
          <a:lstStyle/>
          <a:p>
            <a:r>
              <a:rPr lang="zh-CN" altLang="en-US" dirty="0"/>
              <a:t>相关工作准备</a:t>
            </a:r>
            <a:r>
              <a:rPr lang="en-US" altLang="zh-CN" dirty="0"/>
              <a:t>——</a:t>
            </a:r>
            <a:r>
              <a:rPr lang="zh-CN" altLang="en-US" dirty="0"/>
              <a:t>技术指标</a:t>
            </a:r>
          </a:p>
        </p:txBody>
      </p:sp>
      <p:sp>
        <p:nvSpPr>
          <p:cNvPr id="3" name="页脚占位符 2">
            <a:extLst>
              <a:ext uri="{FF2B5EF4-FFF2-40B4-BE49-F238E27FC236}">
                <a16:creationId xmlns:a16="http://schemas.microsoft.com/office/drawing/2014/main" id="{8B8B9571-91A5-4BC2-A667-71C7EE1B1882}"/>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90766543-C960-4C1C-8D2E-A544724CA87F}"/>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6" name="文本框 5">
            <a:extLst>
              <a:ext uri="{FF2B5EF4-FFF2-40B4-BE49-F238E27FC236}">
                <a16:creationId xmlns:a16="http://schemas.microsoft.com/office/drawing/2014/main" id="{DF228DD3-8D01-42BF-B202-BE16931E0DD7}"/>
              </a:ext>
            </a:extLst>
          </p:cNvPr>
          <p:cNvSpPr txBox="1"/>
          <p:nvPr/>
        </p:nvSpPr>
        <p:spPr>
          <a:xfrm>
            <a:off x="669924" y="1562785"/>
            <a:ext cx="8988426" cy="369332"/>
          </a:xfrm>
          <a:prstGeom prst="rect">
            <a:avLst/>
          </a:prstGeom>
          <a:noFill/>
        </p:spPr>
        <p:txBody>
          <a:bodyPr wrap="square">
            <a:spAutoFit/>
          </a:bodyPr>
          <a:lstStyle/>
          <a:p>
            <a:r>
              <a:rPr lang="zh-CN" altLang="en-US" dirty="0"/>
              <a:t>作者介绍了股票趋势预测中的常用指标，并概括了前人在研究中所利用的技术指标。</a:t>
            </a:r>
          </a:p>
        </p:txBody>
      </p:sp>
      <p:pic>
        <p:nvPicPr>
          <p:cNvPr id="8" name="图片 7">
            <a:extLst>
              <a:ext uri="{FF2B5EF4-FFF2-40B4-BE49-F238E27FC236}">
                <a16:creationId xmlns:a16="http://schemas.microsoft.com/office/drawing/2014/main" id="{8AA9488C-EBD3-4AD8-A18C-377185D7440D}"/>
              </a:ext>
            </a:extLst>
          </p:cNvPr>
          <p:cNvPicPr>
            <a:picLocks noChangeAspect="1"/>
          </p:cNvPicPr>
          <p:nvPr/>
        </p:nvPicPr>
        <p:blipFill>
          <a:blip r:embed="rId2"/>
          <a:stretch>
            <a:fillRect/>
          </a:stretch>
        </p:blipFill>
        <p:spPr>
          <a:xfrm>
            <a:off x="143971" y="2194815"/>
            <a:ext cx="11902467" cy="3416868"/>
          </a:xfrm>
          <a:prstGeom prst="rect">
            <a:avLst/>
          </a:prstGeom>
        </p:spPr>
      </p:pic>
    </p:spTree>
    <p:extLst>
      <p:ext uri="{BB962C8B-B14F-4D97-AF65-F5344CB8AC3E}">
        <p14:creationId xmlns:p14="http://schemas.microsoft.com/office/powerpoint/2010/main" val="67274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177A8BF-315B-4A29-96B8-7C3CA3A42F09}"/>
              </a:ext>
            </a:extLst>
          </p:cNvPr>
          <p:cNvSpPr>
            <a:spLocks noGrp="1"/>
          </p:cNvSpPr>
          <p:nvPr>
            <p:ph type="title"/>
          </p:nvPr>
        </p:nvSpPr>
        <p:spPr/>
        <p:txBody>
          <a:bodyPr/>
          <a:lstStyle/>
          <a:p>
            <a:r>
              <a:rPr lang="zh-CN" altLang="en-US" dirty="0"/>
              <a:t>未来展望</a:t>
            </a:r>
          </a:p>
        </p:txBody>
      </p:sp>
      <p:sp>
        <p:nvSpPr>
          <p:cNvPr id="4" name="页脚占位符 3">
            <a:extLst>
              <a:ext uri="{FF2B5EF4-FFF2-40B4-BE49-F238E27FC236}">
                <a16:creationId xmlns:a16="http://schemas.microsoft.com/office/drawing/2014/main" id="{6FB11B8C-B12C-421E-B001-E59C30DEB1AF}"/>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B9FFE366-6784-4DFC-893F-C44FE6ADD6B1}"/>
              </a:ext>
            </a:extLst>
          </p:cNvPr>
          <p:cNvSpPr>
            <a:spLocks noGrp="1"/>
          </p:cNvSpPr>
          <p:nvPr>
            <p:ph type="sldNum" sz="quarter" idx="12"/>
          </p:nvPr>
        </p:nvSpPr>
        <p:spPr/>
        <p:txBody>
          <a:bodyPr/>
          <a:lstStyle/>
          <a:p>
            <a:fld id="{5DD3DB80-B894-403A-B48E-6FDC1A72010E}" type="slidenum">
              <a:rPr lang="zh-CN" altLang="en-US" smtClean="0"/>
              <a:pPr/>
              <a:t>50</a:t>
            </a:fld>
            <a:endParaRPr lang="zh-CN" altLang="en-US"/>
          </a:p>
        </p:txBody>
      </p:sp>
      <p:sp>
        <p:nvSpPr>
          <p:cNvPr id="8" name="文本框 7">
            <a:extLst>
              <a:ext uri="{FF2B5EF4-FFF2-40B4-BE49-F238E27FC236}">
                <a16:creationId xmlns:a16="http://schemas.microsoft.com/office/drawing/2014/main" id="{7AE26F75-6601-463A-92AF-0E6F1790B452}"/>
              </a:ext>
            </a:extLst>
          </p:cNvPr>
          <p:cNvSpPr txBox="1"/>
          <p:nvPr/>
        </p:nvSpPr>
        <p:spPr>
          <a:xfrm>
            <a:off x="781049" y="1776941"/>
            <a:ext cx="10739437" cy="4128694"/>
          </a:xfrm>
          <a:prstGeom prst="rect">
            <a:avLst/>
          </a:prstGeom>
          <a:noFill/>
        </p:spPr>
        <p:txBody>
          <a:bodyPr wrap="square">
            <a:spAutoFit/>
          </a:bodyPr>
          <a:lstStyle/>
          <a:p>
            <a:pPr marL="285750" indent="-285750">
              <a:lnSpc>
                <a:spcPct val="250000"/>
              </a:lnSpc>
              <a:buFont typeface="Wingdings" panose="05000000000000000000" pitchFamily="2" charset="2"/>
              <a:buChar char="Ø"/>
            </a:pPr>
            <a:r>
              <a:rPr lang="zh-CN" altLang="en-US" dirty="0"/>
              <a:t>利用粒子群算法</a:t>
            </a:r>
            <a:r>
              <a:rPr lang="en-US" altLang="zh-CN" dirty="0"/>
              <a:t>(PSO)</a:t>
            </a:r>
            <a:r>
              <a:rPr lang="zh-CN" altLang="en-US" dirty="0"/>
              <a:t>、萤火虫算法</a:t>
            </a:r>
            <a:r>
              <a:rPr lang="en-US" altLang="zh-CN" dirty="0"/>
              <a:t>(FA)</a:t>
            </a:r>
            <a:r>
              <a:rPr lang="zh-CN" altLang="en-US" dirty="0"/>
              <a:t>和差分进化算法</a:t>
            </a:r>
            <a:r>
              <a:rPr lang="en-US" altLang="zh-CN" dirty="0"/>
              <a:t>(DE)</a:t>
            </a:r>
            <a:r>
              <a:rPr lang="zh-CN" altLang="en-US" dirty="0"/>
              <a:t>等元启发式算法对</a:t>
            </a:r>
            <a:r>
              <a:rPr lang="en-US" altLang="zh-CN" dirty="0"/>
              <a:t>GC-CNN</a:t>
            </a:r>
            <a:r>
              <a:rPr lang="zh-CN" altLang="en-US" dirty="0"/>
              <a:t>的结构参数进行优化</a:t>
            </a:r>
            <a:r>
              <a:rPr lang="en-US" altLang="zh-CN" dirty="0"/>
              <a:t>;</a:t>
            </a:r>
          </a:p>
          <a:p>
            <a:pPr marL="285750" indent="-285750">
              <a:lnSpc>
                <a:spcPct val="250000"/>
              </a:lnSpc>
              <a:buFont typeface="Wingdings" panose="05000000000000000000" pitchFamily="2" charset="2"/>
              <a:buChar char="Ø"/>
            </a:pPr>
            <a:r>
              <a:rPr lang="zh-CN" altLang="en-US" dirty="0"/>
              <a:t>在图像创建阶段可以生成许多其他类型的图像，如公牛图案（</a:t>
            </a:r>
            <a:r>
              <a:rPr lang="en-US" altLang="zh-CN" dirty="0"/>
              <a:t> bull patterns</a:t>
            </a:r>
            <a:r>
              <a:rPr lang="zh-CN" altLang="en-US" dirty="0"/>
              <a:t>）和</a:t>
            </a:r>
            <a:r>
              <a:rPr lang="en-US" altLang="zh-CN" dirty="0"/>
              <a:t>3D</a:t>
            </a:r>
            <a:r>
              <a:rPr lang="zh-CN" altLang="en-US" dirty="0"/>
              <a:t>图像。</a:t>
            </a:r>
            <a:endParaRPr lang="en-US" altLang="zh-CN" dirty="0"/>
          </a:p>
          <a:p>
            <a:pPr marL="285750" indent="-285750">
              <a:lnSpc>
                <a:spcPct val="250000"/>
              </a:lnSpc>
              <a:buFont typeface="Wingdings" panose="05000000000000000000" pitchFamily="2" charset="2"/>
              <a:buChar char="Ø"/>
            </a:pPr>
            <a:r>
              <a:rPr lang="zh-CN" altLang="en-US" dirty="0"/>
              <a:t>在考虑投资者情绪的情况下，该方法可能会有更好的表现。</a:t>
            </a:r>
            <a:endParaRPr lang="en-US" altLang="zh-CN" dirty="0"/>
          </a:p>
          <a:p>
            <a:pPr marL="285750" indent="-285750">
              <a:lnSpc>
                <a:spcPct val="250000"/>
              </a:lnSpc>
              <a:buFont typeface="Wingdings" panose="05000000000000000000" pitchFamily="2" charset="2"/>
              <a:buChar char="Ø"/>
            </a:pPr>
            <a:r>
              <a:rPr lang="zh-CN" altLang="en-US" dirty="0"/>
              <a:t>通过考虑企业协会网络信息、行业背景、股东结构、首次公开发行</a:t>
            </a:r>
            <a:r>
              <a:rPr lang="en-US" altLang="zh-CN" dirty="0"/>
              <a:t>(IPO)</a:t>
            </a:r>
            <a:r>
              <a:rPr lang="zh-CN" altLang="en-US" dirty="0"/>
              <a:t>定位等更多特征，可以对该方法进行修正并用于股票长期趋势预测。</a:t>
            </a:r>
          </a:p>
        </p:txBody>
      </p:sp>
      <p:sp>
        <p:nvSpPr>
          <p:cNvPr id="10" name="文本框 9">
            <a:extLst>
              <a:ext uri="{FF2B5EF4-FFF2-40B4-BE49-F238E27FC236}">
                <a16:creationId xmlns:a16="http://schemas.microsoft.com/office/drawing/2014/main" id="{9296C588-C2CA-4A0B-AEE3-CD570817D6E5}"/>
              </a:ext>
            </a:extLst>
          </p:cNvPr>
          <p:cNvSpPr txBox="1"/>
          <p:nvPr/>
        </p:nvSpPr>
        <p:spPr>
          <a:xfrm>
            <a:off x="781050" y="1268833"/>
            <a:ext cx="6096000" cy="369332"/>
          </a:xfrm>
          <a:prstGeom prst="rect">
            <a:avLst/>
          </a:prstGeom>
          <a:noFill/>
        </p:spPr>
        <p:txBody>
          <a:bodyPr wrap="square">
            <a:spAutoFit/>
          </a:bodyPr>
          <a:lstStyle/>
          <a:p>
            <a:r>
              <a:rPr lang="zh-CN" altLang="en-US" dirty="0"/>
              <a:t>对于未来趋势预测方法的改进，有一些可能的方向。</a:t>
            </a:r>
            <a:endParaRPr lang="en-US" altLang="zh-CN" dirty="0"/>
          </a:p>
        </p:txBody>
      </p:sp>
    </p:spTree>
    <p:extLst>
      <p:ext uri="{BB962C8B-B14F-4D97-AF65-F5344CB8AC3E}">
        <p14:creationId xmlns:p14="http://schemas.microsoft.com/office/powerpoint/2010/main" val="58172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Thanks.</a:t>
            </a:r>
            <a:br>
              <a:rPr lang="en-US" altLang="zh-CN" dirty="0"/>
            </a:br>
            <a:endParaRPr lang="zh-CN" altLang="en-US" sz="2400" b="0" dirty="0"/>
          </a:p>
        </p:txBody>
      </p:sp>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6207126" y="2127252"/>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F408655-7B16-4C36-8089-D73A62DE8A3B}"/>
              </a:ext>
            </a:extLst>
          </p:cNvPr>
          <p:cNvCxnSpPr>
            <a:cxnSpLocks/>
          </p:cNvCxnSpPr>
          <p:nvPr/>
        </p:nvCxnSpPr>
        <p:spPr>
          <a:xfrm>
            <a:off x="6207126" y="4112630"/>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F45E1-AA81-4574-A2E8-F65FD13448B7}"/>
              </a:ext>
            </a:extLst>
          </p:cNvPr>
          <p:cNvSpPr>
            <a:spLocks noGrp="1"/>
          </p:cNvSpPr>
          <p:nvPr>
            <p:ph type="title"/>
          </p:nvPr>
        </p:nvSpPr>
        <p:spPr/>
        <p:txBody>
          <a:bodyPr/>
          <a:lstStyle/>
          <a:p>
            <a:r>
              <a:rPr lang="zh-CN" altLang="en-US" dirty="0"/>
              <a:t>相关工作准备</a:t>
            </a:r>
            <a:r>
              <a:rPr lang="en-US" altLang="zh-CN" dirty="0"/>
              <a:t>——</a:t>
            </a:r>
            <a:r>
              <a:rPr lang="zh-CN" altLang="en-US" dirty="0"/>
              <a:t>机器学习</a:t>
            </a:r>
          </a:p>
        </p:txBody>
      </p:sp>
      <p:sp>
        <p:nvSpPr>
          <p:cNvPr id="3" name="页脚占位符 2">
            <a:extLst>
              <a:ext uri="{FF2B5EF4-FFF2-40B4-BE49-F238E27FC236}">
                <a16:creationId xmlns:a16="http://schemas.microsoft.com/office/drawing/2014/main" id="{66F19B72-2045-40D4-B3D4-AFA5DBC45E6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271A05B1-25B8-4337-A7E0-39E6576C96C0}"/>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6" name="文本框 5">
            <a:extLst>
              <a:ext uri="{FF2B5EF4-FFF2-40B4-BE49-F238E27FC236}">
                <a16:creationId xmlns:a16="http://schemas.microsoft.com/office/drawing/2014/main" id="{172ED149-C52F-498E-810D-103B6E4749DE}"/>
              </a:ext>
            </a:extLst>
          </p:cNvPr>
          <p:cNvSpPr txBox="1"/>
          <p:nvPr/>
        </p:nvSpPr>
        <p:spPr>
          <a:xfrm>
            <a:off x="669924" y="1948666"/>
            <a:ext cx="11245852" cy="41979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t>Lee</a:t>
            </a:r>
            <a:r>
              <a:rPr lang="zh-CN" altLang="en-US" dirty="0"/>
              <a:t>将</a:t>
            </a:r>
            <a:r>
              <a:rPr lang="en-US" altLang="zh-CN" dirty="0"/>
              <a:t>SVM</a:t>
            </a:r>
            <a:r>
              <a:rPr lang="zh-CN" altLang="en-US" dirty="0"/>
              <a:t>模型与混合特征选择方法相结合，开发了一种趋势预测方法。</a:t>
            </a:r>
            <a:endParaRPr lang="en-US" altLang="zh-CN" dirty="0"/>
          </a:p>
          <a:p>
            <a:pPr marL="285750" indent="-285750">
              <a:lnSpc>
                <a:spcPct val="150000"/>
              </a:lnSpc>
              <a:buFont typeface="Arial" panose="020B0604020202020204" pitchFamily="34" charset="0"/>
              <a:buChar char="•"/>
            </a:pPr>
            <a:r>
              <a:rPr lang="en-US" altLang="zh-CN" dirty="0"/>
              <a:t>Chiang</a:t>
            </a:r>
            <a:r>
              <a:rPr lang="zh-CN" altLang="en-US" dirty="0"/>
              <a:t>等人将粒子群优化（</a:t>
            </a:r>
            <a:r>
              <a:rPr lang="en-US" altLang="zh-CN" dirty="0"/>
              <a:t>PSO</a:t>
            </a:r>
            <a:r>
              <a:rPr lang="zh-CN" altLang="en-US" dirty="0"/>
              <a:t>）和神经网络结合起来预测股票走势。</a:t>
            </a:r>
            <a:endParaRPr lang="en-US" altLang="zh-CN" dirty="0"/>
          </a:p>
          <a:p>
            <a:pPr marL="285750" indent="-285750">
              <a:lnSpc>
                <a:spcPct val="150000"/>
              </a:lnSpc>
              <a:buFont typeface="Arial" panose="020B0604020202020204" pitchFamily="34" charset="0"/>
              <a:buChar char="•"/>
            </a:pPr>
            <a:r>
              <a:rPr lang="en-US" altLang="zh-CN" dirty="0"/>
              <a:t>Zhang</a:t>
            </a:r>
            <a:r>
              <a:rPr lang="zh-CN" altLang="en-US" dirty="0"/>
              <a:t>等人构建了一个集成</a:t>
            </a:r>
            <a:r>
              <a:rPr lang="en-US" altLang="zh-CN" dirty="0"/>
              <a:t>AdaBoost</a:t>
            </a:r>
            <a:r>
              <a:rPr lang="zh-CN" altLang="en-US" dirty="0"/>
              <a:t>算法、概率支持向量机和遗传算法（</a:t>
            </a:r>
            <a:r>
              <a:rPr lang="en-US" altLang="zh-CN" dirty="0"/>
              <a:t>GA</a:t>
            </a:r>
            <a:r>
              <a:rPr lang="zh-CN" altLang="en-US" dirty="0"/>
              <a:t>）的集成方法来预测股票趋势。</a:t>
            </a:r>
            <a:endParaRPr lang="en-US" altLang="zh-CN" dirty="0"/>
          </a:p>
          <a:p>
            <a:pPr marL="285750" indent="-285750">
              <a:lnSpc>
                <a:spcPct val="150000"/>
              </a:lnSpc>
              <a:buFont typeface="Arial" panose="020B0604020202020204" pitchFamily="34" charset="0"/>
              <a:buChar char="•"/>
            </a:pPr>
            <a:r>
              <a:rPr lang="en-US" altLang="zh-CN" dirty="0" err="1"/>
              <a:t>Markovicét</a:t>
            </a:r>
            <a:r>
              <a:rPr lang="zh-CN" altLang="en-US" dirty="0"/>
              <a:t>等人提出了一种将层次分析法和加权核最小二乘支持向量机相结合的股票趋势预测混合方法。</a:t>
            </a:r>
            <a:endParaRPr lang="en-US" altLang="zh-CN" dirty="0"/>
          </a:p>
          <a:p>
            <a:pPr marL="285750" indent="-285750">
              <a:lnSpc>
                <a:spcPct val="150000"/>
              </a:lnSpc>
              <a:buFont typeface="Arial" panose="020B0604020202020204" pitchFamily="34" charset="0"/>
              <a:buChar char="•"/>
            </a:pPr>
            <a:r>
              <a:rPr lang="en-US" altLang="zh-CN" dirty="0"/>
              <a:t>Lei[16]</a:t>
            </a:r>
            <a:r>
              <a:rPr lang="zh-CN" altLang="en-US" dirty="0"/>
              <a:t>提出了一种基于粗糙集和小波神经网络（</a:t>
            </a:r>
            <a:r>
              <a:rPr lang="en-US" altLang="zh-CN" dirty="0"/>
              <a:t>WNN</a:t>
            </a:r>
            <a:r>
              <a:rPr lang="zh-CN" altLang="en-US" dirty="0"/>
              <a:t>）的综合趋势预测方法。</a:t>
            </a:r>
            <a:endParaRPr lang="en-US" altLang="zh-CN" dirty="0"/>
          </a:p>
          <a:p>
            <a:pPr marL="285750" indent="-285750">
              <a:lnSpc>
                <a:spcPct val="150000"/>
              </a:lnSpc>
              <a:buFont typeface="Arial" panose="020B0604020202020204" pitchFamily="34" charset="0"/>
              <a:buChar char="•"/>
            </a:pPr>
            <a:r>
              <a:rPr lang="en-US" altLang="zh-CN" dirty="0" err="1"/>
              <a:t>Bisoi</a:t>
            </a:r>
            <a:r>
              <a:rPr lang="zh-CN" altLang="en-US" dirty="0"/>
              <a:t>等人提出了一种混合股票趋势预测方法，将变分模式分解、极值学习机和差分进化相结合。</a:t>
            </a:r>
            <a:endParaRPr lang="en-US" altLang="zh-CN" dirty="0"/>
          </a:p>
          <a:p>
            <a:pPr marL="285750" indent="-285750">
              <a:lnSpc>
                <a:spcPct val="150000"/>
              </a:lnSpc>
              <a:buFont typeface="Arial" panose="020B0604020202020204" pitchFamily="34" charset="0"/>
              <a:buChar char="•"/>
            </a:pPr>
            <a:r>
              <a:rPr lang="en-US" altLang="zh-CN" dirty="0" err="1"/>
              <a:t>Ozorhan</a:t>
            </a:r>
            <a:r>
              <a:rPr lang="zh-CN" altLang="en-US" dirty="0"/>
              <a:t>等人使用改进的锯齿形技术指标来发现股票趋势的主题，并采用</a:t>
            </a:r>
            <a:r>
              <a:rPr lang="en-US" altLang="zh-CN" dirty="0"/>
              <a:t>SVM</a:t>
            </a:r>
            <a:r>
              <a:rPr lang="zh-CN" altLang="en-US" dirty="0"/>
              <a:t>对主题进行分类。</a:t>
            </a:r>
            <a:endParaRPr lang="en-US" altLang="zh-CN" dirty="0"/>
          </a:p>
          <a:p>
            <a:pPr marL="285750" indent="-285750">
              <a:lnSpc>
                <a:spcPct val="150000"/>
              </a:lnSpc>
              <a:buFont typeface="Arial" panose="020B0604020202020204" pitchFamily="34" charset="0"/>
              <a:buChar char="•"/>
            </a:pPr>
            <a:r>
              <a:rPr lang="en-US" altLang="zh-CN" dirty="0"/>
              <a:t>Picasso</a:t>
            </a:r>
            <a:r>
              <a:rPr lang="zh-CN" altLang="en-US" dirty="0"/>
              <a:t>等人在改进平衡技术后，应用随机森林（</a:t>
            </a:r>
            <a:r>
              <a:rPr lang="en-US" altLang="zh-CN" dirty="0"/>
              <a:t>RF</a:t>
            </a:r>
            <a:r>
              <a:rPr lang="zh-CN" altLang="en-US" dirty="0"/>
              <a:t>）、支持向量机和人工神经网络预测股票趋势。</a:t>
            </a:r>
            <a:endParaRPr lang="en-US" altLang="zh-CN" dirty="0"/>
          </a:p>
          <a:p>
            <a:pPr marL="285750" indent="-285750">
              <a:lnSpc>
                <a:spcPct val="150000"/>
              </a:lnSpc>
              <a:buFont typeface="Arial" panose="020B0604020202020204" pitchFamily="34" charset="0"/>
              <a:buChar char="•"/>
            </a:pPr>
            <a:r>
              <a:rPr lang="en-US" altLang="zh-CN" dirty="0" err="1"/>
              <a:t>Parray</a:t>
            </a:r>
            <a:r>
              <a:rPr lang="zh-CN" altLang="en-US" dirty="0"/>
              <a:t>等人使用了三种机器学习方法，即。</a:t>
            </a:r>
            <a:r>
              <a:rPr lang="en-US" altLang="zh-CN" dirty="0"/>
              <a:t>E</a:t>
            </a:r>
            <a:r>
              <a:rPr lang="zh-CN" altLang="en-US" dirty="0"/>
              <a:t>支持向量机、神经网络和逻辑回归（</a:t>
            </a:r>
            <a:r>
              <a:rPr lang="en-US" altLang="zh-CN" dirty="0"/>
              <a:t>LS</a:t>
            </a:r>
            <a:r>
              <a:rPr lang="zh-CN" altLang="en-US" dirty="0"/>
              <a:t>），用于预测股票的次日趋势。</a:t>
            </a:r>
          </a:p>
        </p:txBody>
      </p:sp>
      <p:sp>
        <p:nvSpPr>
          <p:cNvPr id="8" name="文本框 7">
            <a:extLst>
              <a:ext uri="{FF2B5EF4-FFF2-40B4-BE49-F238E27FC236}">
                <a16:creationId xmlns:a16="http://schemas.microsoft.com/office/drawing/2014/main" id="{D7F0F085-C9D3-4CF8-86CF-04F11444F4E4}"/>
              </a:ext>
            </a:extLst>
          </p:cNvPr>
          <p:cNvSpPr txBox="1"/>
          <p:nvPr/>
        </p:nvSpPr>
        <p:spPr>
          <a:xfrm>
            <a:off x="669924" y="1257010"/>
            <a:ext cx="10850562" cy="646331"/>
          </a:xfrm>
          <a:prstGeom prst="rect">
            <a:avLst/>
          </a:prstGeom>
          <a:noFill/>
        </p:spPr>
        <p:txBody>
          <a:bodyPr wrap="square">
            <a:spAutoFit/>
          </a:bodyPr>
          <a:lstStyle/>
          <a:p>
            <a:pPr indent="457200"/>
            <a:r>
              <a:rPr lang="zh-CN" altLang="en-US" b="1" dirty="0"/>
              <a:t>对于股票趋势预测，传统的机器学习方法非常流行。特别是，支持向量机（</a:t>
            </a:r>
            <a:r>
              <a:rPr lang="en-US" altLang="zh-CN" b="1" dirty="0"/>
              <a:t>SVM</a:t>
            </a:r>
            <a:r>
              <a:rPr lang="zh-CN" altLang="en-US" b="1" dirty="0"/>
              <a:t>）、人工神经网络（</a:t>
            </a:r>
            <a:r>
              <a:rPr lang="en-US" altLang="zh-CN" b="1" dirty="0"/>
              <a:t>ANN</a:t>
            </a:r>
            <a:r>
              <a:rPr lang="zh-CN" altLang="en-US" b="1" dirty="0"/>
              <a:t>）以及混合方法。</a:t>
            </a:r>
          </a:p>
        </p:txBody>
      </p:sp>
    </p:spTree>
    <p:extLst>
      <p:ext uri="{BB962C8B-B14F-4D97-AF65-F5344CB8AC3E}">
        <p14:creationId xmlns:p14="http://schemas.microsoft.com/office/powerpoint/2010/main" val="2240559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8AB46-877B-4D57-982F-6839DEBD7F79}"/>
              </a:ext>
            </a:extLst>
          </p:cNvPr>
          <p:cNvSpPr>
            <a:spLocks noGrp="1"/>
          </p:cNvSpPr>
          <p:nvPr>
            <p:ph type="title"/>
          </p:nvPr>
        </p:nvSpPr>
        <p:spPr/>
        <p:txBody>
          <a:bodyPr/>
          <a:lstStyle/>
          <a:p>
            <a:r>
              <a:rPr lang="zh-CN" altLang="en-US" dirty="0"/>
              <a:t>相关工作准备</a:t>
            </a:r>
            <a:r>
              <a:rPr lang="en-US" altLang="zh-CN" dirty="0"/>
              <a:t>——</a:t>
            </a:r>
            <a:r>
              <a:rPr lang="zh-CN" altLang="en-US" dirty="0"/>
              <a:t>深度学习</a:t>
            </a:r>
            <a:r>
              <a:rPr lang="en-US" altLang="zh-CN" dirty="0"/>
              <a:t>(</a:t>
            </a:r>
            <a:r>
              <a:rPr lang="zh-CN" altLang="en-US" dirty="0"/>
              <a:t>一种特殊类型的机器学习</a:t>
            </a:r>
            <a:r>
              <a:rPr lang="en-US" altLang="zh-CN" dirty="0"/>
              <a:t>)</a:t>
            </a:r>
            <a:endParaRPr lang="zh-CN" altLang="en-US" dirty="0"/>
          </a:p>
        </p:txBody>
      </p:sp>
      <p:sp>
        <p:nvSpPr>
          <p:cNvPr id="3" name="页脚占位符 2">
            <a:extLst>
              <a:ext uri="{FF2B5EF4-FFF2-40B4-BE49-F238E27FC236}">
                <a16:creationId xmlns:a16="http://schemas.microsoft.com/office/drawing/2014/main" id="{725596E2-82C2-4F4A-A030-E4DFDB6E1BCD}"/>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82AB8078-4EAE-4962-AE98-5E7E93E05DEC}"/>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6" name="文本框 5">
            <a:extLst>
              <a:ext uri="{FF2B5EF4-FFF2-40B4-BE49-F238E27FC236}">
                <a16:creationId xmlns:a16="http://schemas.microsoft.com/office/drawing/2014/main" id="{27D86C34-3536-4F31-ABB8-1B898DA407F5}"/>
              </a:ext>
            </a:extLst>
          </p:cNvPr>
          <p:cNvSpPr txBox="1"/>
          <p:nvPr/>
        </p:nvSpPr>
        <p:spPr>
          <a:xfrm>
            <a:off x="1028700" y="1366213"/>
            <a:ext cx="8096250" cy="369332"/>
          </a:xfrm>
          <a:prstGeom prst="rect">
            <a:avLst/>
          </a:prstGeom>
          <a:noFill/>
        </p:spPr>
        <p:txBody>
          <a:bodyPr wrap="square">
            <a:spAutoFit/>
          </a:bodyPr>
          <a:lstStyle/>
          <a:p>
            <a:pPr marL="285750" indent="-285750">
              <a:buFont typeface="Arial" panose="020B0604020202020204" pitchFamily="34" charset="0"/>
              <a:buChar char="•"/>
            </a:pPr>
            <a:r>
              <a:rPr lang="zh-CN" altLang="en-US" dirty="0"/>
              <a:t>总结了在文献中，用于预测股票趋势的不同深度学习方法</a:t>
            </a:r>
          </a:p>
        </p:txBody>
      </p:sp>
      <p:sp>
        <p:nvSpPr>
          <p:cNvPr id="8" name="文本框 7">
            <a:extLst>
              <a:ext uri="{FF2B5EF4-FFF2-40B4-BE49-F238E27FC236}">
                <a16:creationId xmlns:a16="http://schemas.microsoft.com/office/drawing/2014/main" id="{3D50E860-B0C0-4381-B9FC-E101E5A11C19}"/>
              </a:ext>
            </a:extLst>
          </p:cNvPr>
          <p:cNvSpPr txBox="1"/>
          <p:nvPr/>
        </p:nvSpPr>
        <p:spPr>
          <a:xfrm>
            <a:off x="1028700" y="1923544"/>
            <a:ext cx="10439400" cy="147732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dirty="0"/>
              <a:t>许多研究者通过将股票数据转化为图像，然后利用</a:t>
            </a:r>
            <a:r>
              <a:rPr lang="en-US" altLang="zh-CN" dirty="0"/>
              <a:t>CNN</a:t>
            </a:r>
            <a:r>
              <a:rPr lang="zh-CN" altLang="en-US" dirty="0"/>
              <a:t>提取多尺度局部空间特征来预测股票走势，并列举前人如何利用</a:t>
            </a:r>
            <a:r>
              <a:rPr lang="en-US" altLang="zh-CN" dirty="0"/>
              <a:t>CNN</a:t>
            </a:r>
            <a:r>
              <a:rPr lang="zh-CN" altLang="en-US" dirty="0"/>
              <a:t>研究趋势。</a:t>
            </a:r>
            <a:endParaRPr lang="en-US" altLang="zh-CN" dirty="0"/>
          </a:p>
          <a:p>
            <a:endParaRPr lang="zh-CN" altLang="en-US" dirty="0"/>
          </a:p>
        </p:txBody>
      </p:sp>
      <p:sp>
        <p:nvSpPr>
          <p:cNvPr id="12" name="文本框 11">
            <a:extLst>
              <a:ext uri="{FF2B5EF4-FFF2-40B4-BE49-F238E27FC236}">
                <a16:creationId xmlns:a16="http://schemas.microsoft.com/office/drawing/2014/main" id="{47BCDB1C-AB6B-428D-8A77-453159D1A40E}"/>
              </a:ext>
            </a:extLst>
          </p:cNvPr>
          <p:cNvSpPr txBox="1"/>
          <p:nvPr/>
        </p:nvSpPr>
        <p:spPr>
          <a:xfrm>
            <a:off x="1028700" y="3232010"/>
            <a:ext cx="10363200" cy="167032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dirty="0"/>
              <a:t>但是，</a:t>
            </a:r>
            <a:r>
              <a:rPr lang="en-US" altLang="zh-CN" dirty="0"/>
              <a:t>CNN</a:t>
            </a:r>
            <a:r>
              <a:rPr lang="zh-CN" altLang="en-US" dirty="0"/>
              <a:t>只能处理规则网格上定义的数据，不能用于捕获复杂的拓扑结构。为了克服这些不足，</a:t>
            </a:r>
            <a:r>
              <a:rPr lang="en-US" altLang="zh-CN" dirty="0" err="1"/>
              <a:t>Kipf</a:t>
            </a:r>
            <a:r>
              <a:rPr lang="zh-CN" altLang="en-US" dirty="0"/>
              <a:t>和</a:t>
            </a:r>
            <a:r>
              <a:rPr lang="en-US" altLang="zh-CN" dirty="0"/>
              <a:t>Welling</a:t>
            </a:r>
            <a:r>
              <a:rPr lang="zh-CN" altLang="en-US" dirty="0"/>
              <a:t>提出了图卷积网络</a:t>
            </a:r>
            <a:r>
              <a:rPr lang="en-US" altLang="zh-CN" dirty="0"/>
              <a:t>(GCN)</a:t>
            </a:r>
            <a:r>
              <a:rPr lang="zh-CN" altLang="en-US" dirty="0"/>
              <a:t>。</a:t>
            </a:r>
            <a:r>
              <a:rPr lang="en-US" altLang="zh-CN" dirty="0"/>
              <a:t>GCN</a:t>
            </a:r>
            <a:r>
              <a:rPr lang="zh-CN" altLang="en-US" dirty="0"/>
              <a:t>方法通过在图节点的过滤器（</a:t>
            </a:r>
            <a:r>
              <a:rPr lang="en-US" altLang="zh-CN" dirty="0"/>
              <a:t>filters</a:t>
            </a:r>
            <a:r>
              <a:rPr lang="zh-CN" altLang="en-US" dirty="0"/>
              <a:t>）和空间邻居（</a:t>
            </a:r>
            <a:r>
              <a:rPr lang="en-US" altLang="zh-CN" dirty="0"/>
              <a:t> spatial neighbors</a:t>
            </a:r>
            <a:r>
              <a:rPr lang="zh-CN" altLang="en-US" dirty="0"/>
              <a:t>）之间进行操作来对图进行卷积。</a:t>
            </a:r>
          </a:p>
        </p:txBody>
      </p:sp>
      <p:sp>
        <p:nvSpPr>
          <p:cNvPr id="18" name="文本框 17">
            <a:extLst>
              <a:ext uri="{FF2B5EF4-FFF2-40B4-BE49-F238E27FC236}">
                <a16:creationId xmlns:a16="http://schemas.microsoft.com/office/drawing/2014/main" id="{9828F7B9-7CC8-40AC-86D1-D0376FB4C3E4}"/>
              </a:ext>
            </a:extLst>
          </p:cNvPr>
          <p:cNvSpPr txBox="1"/>
          <p:nvPr/>
        </p:nvSpPr>
        <p:spPr>
          <a:xfrm>
            <a:off x="1114424" y="5307121"/>
            <a:ext cx="8715375" cy="369332"/>
          </a:xfrm>
          <a:prstGeom prst="rect">
            <a:avLst/>
          </a:prstGeom>
          <a:noFill/>
        </p:spPr>
        <p:txBody>
          <a:bodyPr wrap="square">
            <a:spAutoFit/>
          </a:bodyPr>
          <a:lstStyle/>
          <a:p>
            <a:pPr marL="285750" indent="-285750">
              <a:buFont typeface="Arial" panose="020B0604020202020204" pitchFamily="34" charset="0"/>
              <a:buChar char="•"/>
            </a:pPr>
            <a:r>
              <a:rPr lang="zh-CN" altLang="en-US" dirty="0"/>
              <a:t>然而，</a:t>
            </a:r>
            <a:r>
              <a:rPr lang="en-US" altLang="zh-CN" dirty="0">
                <a:solidFill>
                  <a:srgbClr val="FF0000"/>
                </a:solidFill>
              </a:rPr>
              <a:t>GCN</a:t>
            </a:r>
            <a:r>
              <a:rPr lang="zh-CN" altLang="en-US" dirty="0">
                <a:solidFill>
                  <a:srgbClr val="FF0000"/>
                </a:solidFill>
              </a:rPr>
              <a:t>方法很少被用于预测股票趋势。</a:t>
            </a:r>
          </a:p>
        </p:txBody>
      </p:sp>
    </p:spTree>
    <p:extLst>
      <p:ext uri="{BB962C8B-B14F-4D97-AF65-F5344CB8AC3E}">
        <p14:creationId xmlns:p14="http://schemas.microsoft.com/office/powerpoint/2010/main" val="428996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46950-62C2-4B33-B7C7-53DC0FAB6626}"/>
              </a:ext>
            </a:extLst>
          </p:cNvPr>
          <p:cNvSpPr>
            <a:spLocks noGrp="1"/>
          </p:cNvSpPr>
          <p:nvPr>
            <p:ph type="title"/>
          </p:nvPr>
        </p:nvSpPr>
        <p:spPr/>
        <p:txBody>
          <a:bodyPr/>
          <a:lstStyle/>
          <a:p>
            <a:r>
              <a:rPr lang="zh-CN" altLang="en-US" dirty="0"/>
              <a:t>研究思路</a:t>
            </a:r>
          </a:p>
        </p:txBody>
      </p:sp>
      <p:sp>
        <p:nvSpPr>
          <p:cNvPr id="4" name="灯片编号占位符 3">
            <a:extLst>
              <a:ext uri="{FF2B5EF4-FFF2-40B4-BE49-F238E27FC236}">
                <a16:creationId xmlns:a16="http://schemas.microsoft.com/office/drawing/2014/main" id="{117550DD-CDC9-41DE-8E3A-631B5E663F87}"/>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aphicFrame>
        <p:nvGraphicFramePr>
          <p:cNvPr id="6" name="图示 5">
            <a:extLst>
              <a:ext uri="{FF2B5EF4-FFF2-40B4-BE49-F238E27FC236}">
                <a16:creationId xmlns:a16="http://schemas.microsoft.com/office/drawing/2014/main" id="{E5C1E4E0-9755-4AC4-9278-4534639F22E6}"/>
              </a:ext>
            </a:extLst>
          </p:cNvPr>
          <p:cNvGraphicFramePr/>
          <p:nvPr>
            <p:extLst>
              <p:ext uri="{D42A27DB-BD31-4B8C-83A1-F6EECF244321}">
                <p14:modId xmlns:p14="http://schemas.microsoft.com/office/powerpoint/2010/main" val="3309959747"/>
              </p:ext>
            </p:extLst>
          </p:nvPr>
        </p:nvGraphicFramePr>
        <p:xfrm>
          <a:off x="787399" y="1028700"/>
          <a:ext cx="10920411" cy="4581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CB0300E5-7889-475E-BABE-E17DBE1F7741}"/>
              </a:ext>
            </a:extLst>
          </p:cNvPr>
          <p:cNvSpPr txBox="1"/>
          <p:nvPr/>
        </p:nvSpPr>
        <p:spPr>
          <a:xfrm>
            <a:off x="322263" y="2574072"/>
            <a:ext cx="2571750" cy="923330"/>
          </a:xfrm>
          <a:prstGeom prst="rect">
            <a:avLst/>
          </a:prstGeom>
          <a:noFill/>
        </p:spPr>
        <p:txBody>
          <a:bodyPr wrap="square" rtlCol="0">
            <a:spAutoFit/>
          </a:bodyPr>
          <a:lstStyle/>
          <a:p>
            <a:r>
              <a:rPr lang="zh-CN" altLang="en-US" sz="1800" dirty="0"/>
              <a:t>基于</a:t>
            </a:r>
            <a:r>
              <a:rPr lang="en-US" altLang="en-US" sz="1800" dirty="0"/>
              <a:t>GC–CNN</a:t>
            </a:r>
            <a:r>
              <a:rPr lang="zh-CN" altLang="en-US" sz="1800" dirty="0"/>
              <a:t>的股票趋势预测方法的模型建立</a:t>
            </a:r>
          </a:p>
          <a:p>
            <a:endParaRPr lang="zh-CN" altLang="en-US" dirty="0"/>
          </a:p>
        </p:txBody>
      </p:sp>
      <p:sp>
        <p:nvSpPr>
          <p:cNvPr id="7" name="文本框 6">
            <a:extLst>
              <a:ext uri="{FF2B5EF4-FFF2-40B4-BE49-F238E27FC236}">
                <a16:creationId xmlns:a16="http://schemas.microsoft.com/office/drawing/2014/main" id="{203D2211-78CE-450B-A8EA-EA043A97ABB8}"/>
              </a:ext>
            </a:extLst>
          </p:cNvPr>
          <p:cNvSpPr txBox="1"/>
          <p:nvPr/>
        </p:nvSpPr>
        <p:spPr>
          <a:xfrm>
            <a:off x="4238625" y="2316867"/>
            <a:ext cx="1400175" cy="400110"/>
          </a:xfrm>
          <a:prstGeom prst="rect">
            <a:avLst/>
          </a:prstGeom>
          <a:noFill/>
        </p:spPr>
        <p:txBody>
          <a:bodyPr wrap="square" rtlCol="0">
            <a:spAutoFit/>
          </a:bodyPr>
          <a:lstStyle/>
          <a:p>
            <a:r>
              <a:rPr lang="zh-CN" altLang="en-US" sz="2000" b="0" dirty="0"/>
              <a:t>性能评估</a:t>
            </a:r>
          </a:p>
        </p:txBody>
      </p:sp>
      <p:sp>
        <p:nvSpPr>
          <p:cNvPr id="8" name="文本框 7">
            <a:extLst>
              <a:ext uri="{FF2B5EF4-FFF2-40B4-BE49-F238E27FC236}">
                <a16:creationId xmlns:a16="http://schemas.microsoft.com/office/drawing/2014/main" id="{D81DB7E1-EE4D-4F58-B8A8-2C90BD66D448}"/>
              </a:ext>
            </a:extLst>
          </p:cNvPr>
          <p:cNvSpPr txBox="1"/>
          <p:nvPr/>
        </p:nvSpPr>
        <p:spPr>
          <a:xfrm>
            <a:off x="7134225" y="2055942"/>
            <a:ext cx="847725" cy="769441"/>
          </a:xfrm>
          <a:prstGeom prst="rect">
            <a:avLst/>
          </a:prstGeom>
          <a:noFill/>
        </p:spPr>
        <p:txBody>
          <a:bodyPr wrap="square" rtlCol="0">
            <a:spAutoFit/>
          </a:bodyPr>
          <a:lstStyle/>
          <a:p>
            <a:r>
              <a:rPr lang="zh-CN" altLang="en-US" sz="2000" dirty="0"/>
              <a:t>讨论</a:t>
            </a:r>
          </a:p>
          <a:p>
            <a:endParaRPr lang="zh-CN" altLang="en-US" sz="2400" dirty="0"/>
          </a:p>
        </p:txBody>
      </p:sp>
      <p:sp>
        <p:nvSpPr>
          <p:cNvPr id="9" name="文本框 8">
            <a:extLst>
              <a:ext uri="{FF2B5EF4-FFF2-40B4-BE49-F238E27FC236}">
                <a16:creationId xmlns:a16="http://schemas.microsoft.com/office/drawing/2014/main" id="{47BA02DD-A81D-4DE1-8ACE-D950EFE749D2}"/>
              </a:ext>
            </a:extLst>
          </p:cNvPr>
          <p:cNvSpPr txBox="1"/>
          <p:nvPr/>
        </p:nvSpPr>
        <p:spPr>
          <a:xfrm>
            <a:off x="9751218" y="1712982"/>
            <a:ext cx="847725" cy="707886"/>
          </a:xfrm>
          <a:prstGeom prst="rect">
            <a:avLst/>
          </a:prstGeom>
          <a:noFill/>
        </p:spPr>
        <p:txBody>
          <a:bodyPr wrap="square" rtlCol="0">
            <a:spAutoFit/>
          </a:bodyPr>
          <a:lstStyle/>
          <a:p>
            <a:r>
              <a:rPr lang="zh-CN" altLang="en-US" sz="2000" dirty="0"/>
              <a:t>结论</a:t>
            </a:r>
          </a:p>
          <a:p>
            <a:endParaRPr lang="zh-CN" altLang="en-US" sz="2000" dirty="0"/>
          </a:p>
        </p:txBody>
      </p:sp>
      <p:sp>
        <p:nvSpPr>
          <p:cNvPr id="10" name="等腰三角形 9">
            <a:extLst>
              <a:ext uri="{FF2B5EF4-FFF2-40B4-BE49-F238E27FC236}">
                <a16:creationId xmlns:a16="http://schemas.microsoft.com/office/drawing/2014/main" id="{EC26EF3D-6184-4BBD-A714-73B6E57E5B48}"/>
              </a:ext>
            </a:extLst>
          </p:cNvPr>
          <p:cNvSpPr/>
          <p:nvPr/>
        </p:nvSpPr>
        <p:spPr>
          <a:xfrm>
            <a:off x="10933153" y="1712982"/>
            <a:ext cx="258677" cy="258677"/>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469540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B86EAE7-3C32-47FF-9798-BCFC8F87E434}"/>
              </a:ext>
            </a:extLst>
          </p:cNvPr>
          <p:cNvSpPr/>
          <p:nvPr/>
        </p:nvSpPr>
        <p:spPr>
          <a:xfrm>
            <a:off x="-795" y="-158262"/>
            <a:ext cx="121920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30FE7C21-3697-49FD-AEE0-F0091B9B8235}"/>
              </a:ext>
            </a:extLst>
          </p:cNvPr>
          <p:cNvSpPr>
            <a:spLocks noGrp="1"/>
          </p:cNvSpPr>
          <p:nvPr>
            <p:ph type="title"/>
          </p:nvPr>
        </p:nvSpPr>
        <p:spPr/>
        <p:txBody>
          <a:bodyPr>
            <a:noAutofit/>
          </a:bodyPr>
          <a:lstStyle/>
          <a:p>
            <a:r>
              <a:rPr lang="zh-CN" altLang="en-US" sz="2800" dirty="0"/>
              <a:t>基于</a:t>
            </a:r>
            <a:r>
              <a:rPr lang="en-US" altLang="zh-CN" sz="2800" dirty="0"/>
              <a:t>GC–CNN</a:t>
            </a:r>
            <a:r>
              <a:rPr lang="zh-CN" altLang="en-US" sz="2800" dirty="0"/>
              <a:t>的股票趋势预测方法的模型建立</a:t>
            </a:r>
            <a:br>
              <a:rPr lang="zh-CN" altLang="en-US" sz="2800" dirty="0"/>
            </a:br>
            <a:endParaRPr lang="zh-CN" altLang="en-US" sz="2800" dirty="0"/>
          </a:p>
        </p:txBody>
      </p:sp>
      <p:sp>
        <p:nvSpPr>
          <p:cNvPr id="6" name="文本占位符 5">
            <a:extLst>
              <a:ext uri="{FF2B5EF4-FFF2-40B4-BE49-F238E27FC236}">
                <a16:creationId xmlns:a16="http://schemas.microsoft.com/office/drawing/2014/main" id="{4F527F21-B43A-4C10-8A43-C2485F7E6BF3}"/>
              </a:ext>
            </a:extLst>
          </p:cNvPr>
          <p:cNvSpPr>
            <a:spLocks noGrp="1"/>
          </p:cNvSpPr>
          <p:nvPr>
            <p:ph type="body" idx="1"/>
          </p:nvPr>
        </p:nvSpPr>
        <p:spPr>
          <a:xfrm>
            <a:off x="669923" y="3595824"/>
            <a:ext cx="10850564" cy="1814375"/>
          </a:xfrm>
        </p:spPr>
        <p:txBody>
          <a:bodyPr>
            <a:normAutofit/>
          </a:bodyPr>
          <a:lstStyle/>
          <a:p>
            <a:pPr marL="171450" indent="-171450">
              <a:buFont typeface="Arial" panose="020B0604020202020204" pitchFamily="34" charset="0"/>
              <a:buChar char="•"/>
            </a:pPr>
            <a:r>
              <a:rPr lang="zh-CN" altLang="en-US" sz="1800" dirty="0"/>
              <a:t>相关股票发现</a:t>
            </a:r>
            <a:endParaRPr lang="en-US" altLang="zh-CN" sz="1800" dirty="0"/>
          </a:p>
          <a:p>
            <a:pPr marL="171450" indent="-171450">
              <a:buFont typeface="Arial" panose="020B0604020202020204" pitchFamily="34" charset="0"/>
              <a:buChar char="•"/>
            </a:pPr>
            <a:r>
              <a:rPr lang="zh-CN" altLang="en-US" sz="1800" dirty="0"/>
              <a:t>图像生成</a:t>
            </a:r>
            <a:endParaRPr lang="en-US" altLang="zh-CN" sz="1800" dirty="0"/>
          </a:p>
          <a:p>
            <a:pPr marL="171450" indent="-171450">
              <a:buFont typeface="Arial" panose="020B0604020202020204" pitchFamily="34" charset="0"/>
              <a:buChar char="•"/>
            </a:pPr>
            <a:r>
              <a:rPr lang="zh-CN" altLang="en-US" sz="1800" dirty="0"/>
              <a:t>趋势预测</a:t>
            </a:r>
            <a:endParaRPr lang="en-US" altLang="zh-CN" sz="1800" dirty="0"/>
          </a:p>
          <a:p>
            <a:endParaRPr lang="zh-CN" altLang="en-US" sz="1800" dirty="0"/>
          </a:p>
        </p:txBody>
      </p:sp>
      <p:sp>
        <p:nvSpPr>
          <p:cNvPr id="4" name="灯片编号占位符 3">
            <a:extLst>
              <a:ext uri="{FF2B5EF4-FFF2-40B4-BE49-F238E27FC236}">
                <a16:creationId xmlns:a16="http://schemas.microsoft.com/office/drawing/2014/main" id="{770313D0-0942-4BB1-9F04-7BFC5B0FD523}"/>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pic>
        <p:nvPicPr>
          <p:cNvPr id="8" name="图片 7">
            <a:extLst>
              <a:ext uri="{FF2B5EF4-FFF2-40B4-BE49-F238E27FC236}">
                <a16:creationId xmlns:a16="http://schemas.microsoft.com/office/drawing/2014/main" id="{2C44B701-9FD2-42F3-A971-E2B5B53DB2A4}"/>
              </a:ext>
            </a:extLst>
          </p:cNvPr>
          <p:cNvPicPr>
            <a:picLocks noChangeAspect="1"/>
          </p:cNvPicPr>
          <p:nvPr/>
        </p:nvPicPr>
        <p:blipFill>
          <a:blip r:embed="rId2"/>
          <a:stretch>
            <a:fillRect/>
          </a:stretch>
        </p:blipFill>
        <p:spPr>
          <a:xfrm>
            <a:off x="-95908" y="165394"/>
            <a:ext cx="12287113" cy="6532488"/>
          </a:xfrm>
          <a:prstGeom prst="rect">
            <a:avLst/>
          </a:prstGeom>
        </p:spPr>
      </p:pic>
    </p:spTree>
    <p:extLst>
      <p:ext uri="{BB962C8B-B14F-4D97-AF65-F5344CB8AC3E}">
        <p14:creationId xmlns:p14="http://schemas.microsoft.com/office/powerpoint/2010/main" val="12805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LIDE.THEME" val="a18adb86-5929-4bf5-a1c6-bcf101f86030"/>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1_主题5">
  <a:themeElements>
    <a:clrScheme name="房利美">
      <a:dk1>
        <a:srgbClr val="000000"/>
      </a:dk1>
      <a:lt1>
        <a:srgbClr val="FFFFFF"/>
      </a:lt1>
      <a:dk2>
        <a:srgbClr val="768394"/>
      </a:dk2>
      <a:lt2>
        <a:srgbClr val="F0F0F0"/>
      </a:lt2>
      <a:accent1>
        <a:srgbClr val="1F9EC4"/>
      </a:accent1>
      <a:accent2>
        <a:srgbClr val="B3D9E2"/>
      </a:accent2>
      <a:accent3>
        <a:srgbClr val="94C4C2"/>
      </a:accent3>
      <a:accent4>
        <a:srgbClr val="1096A8"/>
      </a:accent4>
      <a:accent5>
        <a:srgbClr val="5F5F5F"/>
      </a:accent5>
      <a:accent6>
        <a:srgbClr val="525252"/>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1083</TotalTime>
  <Words>3193</Words>
  <Application>Microsoft Office PowerPoint</Application>
  <PresentationFormat>宽屏</PresentationFormat>
  <Paragraphs>304</Paragraphs>
  <Slides>51</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51</vt:i4>
      </vt:variant>
    </vt:vector>
  </HeadingPairs>
  <TitlesOfParts>
    <vt:vector size="57" baseType="lpstr">
      <vt:lpstr>Arial</vt:lpstr>
      <vt:lpstr>Calibri</vt:lpstr>
      <vt:lpstr>Cambria Math</vt:lpstr>
      <vt:lpstr>Wingdings</vt:lpstr>
      <vt:lpstr>主题5</vt:lpstr>
      <vt:lpstr>1_主题5</vt:lpstr>
      <vt:lpstr>基于图卷积特征的卷积神经网络的股票趋势预测</vt:lpstr>
      <vt:lpstr>PowerPoint 演示文稿</vt:lpstr>
      <vt:lpstr>摘要</vt:lpstr>
      <vt:lpstr>研究背景</vt:lpstr>
      <vt:lpstr>相关工作准备——技术指标</vt:lpstr>
      <vt:lpstr>相关工作准备——机器学习</vt:lpstr>
      <vt:lpstr>相关工作准备——深度学习(一种特殊类型的机器学习)</vt:lpstr>
      <vt:lpstr>研究思路</vt:lpstr>
      <vt:lpstr>基于GC–CNN的股票趋势预测方法的模型建立 </vt:lpstr>
      <vt:lpstr>相关股票发现</vt:lpstr>
      <vt:lpstr>相关股票发现</vt:lpstr>
      <vt:lpstr>图像生成</vt:lpstr>
      <vt:lpstr>图像生成——股票市场信息——股票市场的拓扑结构</vt:lpstr>
      <vt:lpstr>图像生成——股票市场信息——股票市场的拓扑结构</vt:lpstr>
      <vt:lpstr>图像生成——股票市场信息——股票市场的拓扑结构</vt:lpstr>
      <vt:lpstr>图像生成——股票市场信息——每支股票的特征</vt:lpstr>
      <vt:lpstr>图像生成——股票市场信息——每支股票的特征</vt:lpstr>
      <vt:lpstr>图像生成——股票市场信息——每支股票的特征</vt:lpstr>
      <vt:lpstr>图像生成——个股信息——交易数据</vt:lpstr>
      <vt:lpstr>图像生成——个股信息——交易数据</vt:lpstr>
      <vt:lpstr>图像生成——个股信息——技术指标</vt:lpstr>
      <vt:lpstr>图像生成——个股信息——技术指标</vt:lpstr>
      <vt:lpstr>趋势预测</vt:lpstr>
      <vt:lpstr>趋势预测——IGCN</vt:lpstr>
      <vt:lpstr>趋势预测——IGCN——整合股票市场信息（第一步)</vt:lpstr>
      <vt:lpstr>趋势预测——IGCN——整合股票市场信息（第一步）</vt:lpstr>
      <vt:lpstr>趋势预测——IGCN——捕获股票市场特征(第二步）</vt:lpstr>
      <vt:lpstr>趋势预测—— Dual-CNN</vt:lpstr>
      <vt:lpstr>趋势预测—— GC–CNN</vt:lpstr>
      <vt:lpstr>性能评估</vt:lpstr>
      <vt:lpstr>数据收集和准备</vt:lpstr>
      <vt:lpstr>数据收集和准备</vt:lpstr>
      <vt:lpstr>评价指标</vt:lpstr>
      <vt:lpstr>计算性能评估</vt:lpstr>
      <vt:lpstr>计算性能评估</vt:lpstr>
      <vt:lpstr>PowerPoint 演示文稿</vt:lpstr>
      <vt:lpstr>计算性能评估</vt:lpstr>
      <vt:lpstr>财务评估</vt:lpstr>
      <vt:lpstr>财务评估</vt:lpstr>
      <vt:lpstr>财务评估</vt:lpstr>
      <vt:lpstr>财务评估</vt:lpstr>
      <vt:lpstr>讨论</vt:lpstr>
      <vt:lpstr>讨论</vt:lpstr>
      <vt:lpstr>PowerPoint 演示文稿</vt:lpstr>
      <vt:lpstr>PowerPoint 演示文稿</vt:lpstr>
      <vt:lpstr>PowerPoint 演示文稿</vt:lpstr>
      <vt:lpstr>结论</vt:lpstr>
      <vt:lpstr>结论</vt:lpstr>
      <vt:lpstr>未来展望</vt:lpstr>
      <vt:lpstr>未来展望</vt:lpstr>
      <vt:lpstr>Thanks. </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张 悦</cp:lastModifiedBy>
  <cp:revision>11</cp:revision>
  <cp:lastPrinted>2018-02-05T16:00:00Z</cp:lastPrinted>
  <dcterms:created xsi:type="dcterms:W3CDTF">2018-02-05T16:00:00Z</dcterms:created>
  <dcterms:modified xsi:type="dcterms:W3CDTF">2021-11-03T09:18:07Z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ies>
</file>